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0"/>
  </p:notesMasterIdLst>
  <p:handoutMasterIdLst>
    <p:handoutMasterId r:id="rId41"/>
  </p:handoutMasterIdLst>
  <p:sldIdLst>
    <p:sldId id="256" r:id="rId4"/>
    <p:sldId id="292" r:id="rId5"/>
    <p:sldId id="262" r:id="rId6"/>
    <p:sldId id="268" r:id="rId7"/>
    <p:sldId id="296" r:id="rId8"/>
    <p:sldId id="298" r:id="rId9"/>
    <p:sldId id="299" r:id="rId10"/>
    <p:sldId id="307" r:id="rId11"/>
    <p:sldId id="322" r:id="rId12"/>
    <p:sldId id="333" r:id="rId13"/>
    <p:sldId id="310" r:id="rId14"/>
    <p:sldId id="309" r:id="rId15"/>
    <p:sldId id="312" r:id="rId16"/>
    <p:sldId id="369" r:id="rId17"/>
    <p:sldId id="313" r:id="rId18"/>
    <p:sldId id="316" r:id="rId19"/>
    <p:sldId id="361" r:id="rId20"/>
    <p:sldId id="362" r:id="rId21"/>
    <p:sldId id="363" r:id="rId22"/>
    <p:sldId id="340" r:id="rId23"/>
    <p:sldId id="341" r:id="rId24"/>
    <p:sldId id="334" r:id="rId25"/>
    <p:sldId id="356" r:id="rId26"/>
    <p:sldId id="342" r:id="rId27"/>
    <p:sldId id="343" r:id="rId28"/>
    <p:sldId id="367" r:id="rId29"/>
    <p:sldId id="349" r:id="rId30"/>
    <p:sldId id="346" r:id="rId31"/>
    <p:sldId id="347" r:id="rId32"/>
    <p:sldId id="348" r:id="rId33"/>
    <p:sldId id="368" r:id="rId34"/>
    <p:sldId id="364" r:id="rId35"/>
    <p:sldId id="263" r:id="rId36"/>
    <p:sldId id="365" r:id="rId37"/>
    <p:sldId id="267" r:id="rId38"/>
    <p:sldId id="366" r:id="rId3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A4C"/>
    <a:srgbClr val="FFFFFF"/>
    <a:srgbClr val="FFCC99"/>
    <a:srgbClr val="EC771B"/>
    <a:srgbClr val="2A8663"/>
    <a:srgbClr val="FE51C2"/>
    <a:srgbClr val="D33530"/>
    <a:srgbClr val="FF62BC"/>
    <a:srgbClr val="FFF500"/>
    <a:srgbClr val="E66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7" autoAdjust="0"/>
    <p:restoredTop sz="94648"/>
  </p:normalViewPr>
  <p:slideViewPr>
    <p:cSldViewPr>
      <p:cViewPr varScale="1">
        <p:scale>
          <a:sx n="85" d="100"/>
          <a:sy n="85" d="100"/>
        </p:scale>
        <p:origin x="756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1" d="100"/>
          <a:sy n="51" d="100"/>
        </p:scale>
        <p:origin x="2692" y="6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C5B2B-31A4-4267-9889-BF59DBBBA7CA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48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F717D-5B63-48E7-8E90-E9529790C826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784A3-40D8-48F6-BE9C-B857E15F6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869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002-KIMS BUSINESS\007-02-Fullslidesppt-Contents\20161206\02-\color-penci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5036"/>
            <a:ext cx="9144000" cy="2188464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15724"/>
            <a:ext cx="9144000" cy="58696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140268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395536" y="159482"/>
            <a:ext cx="8352928" cy="482453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588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0195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96935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43608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35896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00192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043608" y="3723878"/>
            <a:ext cx="1800000" cy="9516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3635896" y="3723878"/>
            <a:ext cx="1800000" cy="9516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300192" y="3723878"/>
            <a:ext cx="1800000" cy="951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42106" y="1274642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28812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385770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38459" y="2964646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25165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82123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" y="1272646"/>
            <a:ext cx="3644522" cy="3384000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06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932039" y="1239550"/>
            <a:ext cx="3743959" cy="34359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49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9144000" cy="98757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1470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87774"/>
            <a:ext cx="9144000" cy="18516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200" y="1239550"/>
            <a:ext cx="4170638" cy="2285250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054196" y="1347614"/>
            <a:ext cx="2767817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9538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strike="noStrike" baseline="0">
                <a:latin typeface="+mn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099" name="Picture 3" descr="D:\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943" y="2427734"/>
            <a:ext cx="2170113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92765" y="2525682"/>
            <a:ext cx="1969901" cy="1342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3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79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46966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58804" y="1779662"/>
            <a:ext cx="40851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" y="0"/>
            <a:ext cx="284380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843808" y="0"/>
            <a:ext cx="174699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988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190982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260550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98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826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689176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39656505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321606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9327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002-KIMS BUSINESS\007-02-Fullslidesppt-Contents\20161206\02-\blue-pencil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" y="2859782"/>
            <a:ext cx="3867829" cy="22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3568" y="483518"/>
            <a:ext cx="2592288" cy="122413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83568" y="1707654"/>
            <a:ext cx="259228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45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816606" y="2514208"/>
            <a:ext cx="1296145" cy="2648247"/>
          </a:xfrm>
          <a:custGeom>
            <a:avLst/>
            <a:gdLst>
              <a:gd name="connsiteX0" fmla="*/ 1847850 w 3571875"/>
              <a:gd name="connsiteY0" fmla="*/ 6791325 h 6791325"/>
              <a:gd name="connsiteX1" fmla="*/ 3571875 w 3571875"/>
              <a:gd name="connsiteY1" fmla="*/ 6781800 h 6791325"/>
              <a:gd name="connsiteX2" fmla="*/ 2514600 w 3571875"/>
              <a:gd name="connsiteY2" fmla="*/ 3819525 h 6791325"/>
              <a:gd name="connsiteX3" fmla="*/ 2390775 w 3571875"/>
              <a:gd name="connsiteY3" fmla="*/ 3267075 h 6791325"/>
              <a:gd name="connsiteX4" fmla="*/ 2752725 w 3571875"/>
              <a:gd name="connsiteY4" fmla="*/ 2162175 h 6791325"/>
              <a:gd name="connsiteX5" fmla="*/ 3390900 w 3571875"/>
              <a:gd name="connsiteY5" fmla="*/ 1247775 h 6791325"/>
              <a:gd name="connsiteX6" fmla="*/ 3209925 w 3571875"/>
              <a:gd name="connsiteY6" fmla="*/ 1133475 h 6791325"/>
              <a:gd name="connsiteX7" fmla="*/ 2543175 w 3571875"/>
              <a:gd name="connsiteY7" fmla="*/ 1857375 h 6791325"/>
              <a:gd name="connsiteX8" fmla="*/ 2371725 w 3571875"/>
              <a:gd name="connsiteY8" fmla="*/ 1752600 h 6791325"/>
              <a:gd name="connsiteX9" fmla="*/ 2771775 w 3571875"/>
              <a:gd name="connsiteY9" fmla="*/ 390525 h 6791325"/>
              <a:gd name="connsiteX10" fmla="*/ 2486025 w 3571875"/>
              <a:gd name="connsiteY10" fmla="*/ 295275 h 6791325"/>
              <a:gd name="connsiteX11" fmla="*/ 2124075 w 3571875"/>
              <a:gd name="connsiteY11" fmla="*/ 1609725 h 6791325"/>
              <a:gd name="connsiteX12" fmla="*/ 1971675 w 3571875"/>
              <a:gd name="connsiteY12" fmla="*/ 1495425 h 6791325"/>
              <a:gd name="connsiteX13" fmla="*/ 1990725 w 3571875"/>
              <a:gd name="connsiteY13" fmla="*/ 0 h 6791325"/>
              <a:gd name="connsiteX14" fmla="*/ 1790700 w 3571875"/>
              <a:gd name="connsiteY14" fmla="*/ 66675 h 6791325"/>
              <a:gd name="connsiteX15" fmla="*/ 1724025 w 3571875"/>
              <a:gd name="connsiteY15" fmla="*/ 1514475 h 6791325"/>
              <a:gd name="connsiteX16" fmla="*/ 1524000 w 3571875"/>
              <a:gd name="connsiteY16" fmla="*/ 1504950 h 6791325"/>
              <a:gd name="connsiteX17" fmla="*/ 1352550 w 3571875"/>
              <a:gd name="connsiteY17" fmla="*/ 123825 h 6791325"/>
              <a:gd name="connsiteX18" fmla="*/ 1171575 w 3571875"/>
              <a:gd name="connsiteY18" fmla="*/ 123825 h 6791325"/>
              <a:gd name="connsiteX19" fmla="*/ 1219200 w 3571875"/>
              <a:gd name="connsiteY19" fmla="*/ 1638300 h 6791325"/>
              <a:gd name="connsiteX20" fmla="*/ 1057275 w 3571875"/>
              <a:gd name="connsiteY20" fmla="*/ 2190750 h 6791325"/>
              <a:gd name="connsiteX21" fmla="*/ 800100 w 3571875"/>
              <a:gd name="connsiteY21" fmla="*/ 2247900 h 6791325"/>
              <a:gd name="connsiteX22" fmla="*/ 85725 w 3571875"/>
              <a:gd name="connsiteY22" fmla="*/ 1733550 h 6791325"/>
              <a:gd name="connsiteX23" fmla="*/ 0 w 3571875"/>
              <a:gd name="connsiteY23" fmla="*/ 2038350 h 6791325"/>
              <a:gd name="connsiteX24" fmla="*/ 609600 w 3571875"/>
              <a:gd name="connsiteY24" fmla="*/ 2743200 h 6791325"/>
              <a:gd name="connsiteX25" fmla="*/ 1238250 w 3571875"/>
              <a:gd name="connsiteY25" fmla="*/ 3476625 h 6791325"/>
              <a:gd name="connsiteX26" fmla="*/ 1457325 w 3571875"/>
              <a:gd name="connsiteY26" fmla="*/ 4010025 h 6791325"/>
              <a:gd name="connsiteX27" fmla="*/ 1847850 w 3571875"/>
              <a:gd name="connsiteY27" fmla="*/ 6791325 h 6791325"/>
              <a:gd name="connsiteX0" fmla="*/ 1889034 w 3613059"/>
              <a:gd name="connsiteY0" fmla="*/ 6791325 h 6791325"/>
              <a:gd name="connsiteX1" fmla="*/ 3613059 w 3613059"/>
              <a:gd name="connsiteY1" fmla="*/ 6781800 h 6791325"/>
              <a:gd name="connsiteX2" fmla="*/ 2555784 w 3613059"/>
              <a:gd name="connsiteY2" fmla="*/ 3819525 h 6791325"/>
              <a:gd name="connsiteX3" fmla="*/ 2431959 w 3613059"/>
              <a:gd name="connsiteY3" fmla="*/ 3267075 h 6791325"/>
              <a:gd name="connsiteX4" fmla="*/ 2793909 w 3613059"/>
              <a:gd name="connsiteY4" fmla="*/ 2162175 h 6791325"/>
              <a:gd name="connsiteX5" fmla="*/ 3432084 w 3613059"/>
              <a:gd name="connsiteY5" fmla="*/ 1247775 h 6791325"/>
              <a:gd name="connsiteX6" fmla="*/ 3251109 w 3613059"/>
              <a:gd name="connsiteY6" fmla="*/ 1133475 h 6791325"/>
              <a:gd name="connsiteX7" fmla="*/ 2584359 w 3613059"/>
              <a:gd name="connsiteY7" fmla="*/ 1857375 h 6791325"/>
              <a:gd name="connsiteX8" fmla="*/ 2412909 w 3613059"/>
              <a:gd name="connsiteY8" fmla="*/ 1752600 h 6791325"/>
              <a:gd name="connsiteX9" fmla="*/ 2812959 w 3613059"/>
              <a:gd name="connsiteY9" fmla="*/ 390525 h 6791325"/>
              <a:gd name="connsiteX10" fmla="*/ 2527209 w 3613059"/>
              <a:gd name="connsiteY10" fmla="*/ 295275 h 6791325"/>
              <a:gd name="connsiteX11" fmla="*/ 2165259 w 3613059"/>
              <a:gd name="connsiteY11" fmla="*/ 1609725 h 6791325"/>
              <a:gd name="connsiteX12" fmla="*/ 2012859 w 3613059"/>
              <a:gd name="connsiteY12" fmla="*/ 1495425 h 6791325"/>
              <a:gd name="connsiteX13" fmla="*/ 2031909 w 3613059"/>
              <a:gd name="connsiteY13" fmla="*/ 0 h 6791325"/>
              <a:gd name="connsiteX14" fmla="*/ 1831884 w 3613059"/>
              <a:gd name="connsiteY14" fmla="*/ 66675 h 6791325"/>
              <a:gd name="connsiteX15" fmla="*/ 1765209 w 3613059"/>
              <a:gd name="connsiteY15" fmla="*/ 1514475 h 6791325"/>
              <a:gd name="connsiteX16" fmla="*/ 1565184 w 3613059"/>
              <a:gd name="connsiteY16" fmla="*/ 1504950 h 6791325"/>
              <a:gd name="connsiteX17" fmla="*/ 1393734 w 3613059"/>
              <a:gd name="connsiteY17" fmla="*/ 123825 h 6791325"/>
              <a:gd name="connsiteX18" fmla="*/ 1212759 w 3613059"/>
              <a:gd name="connsiteY18" fmla="*/ 123825 h 6791325"/>
              <a:gd name="connsiteX19" fmla="*/ 1260384 w 3613059"/>
              <a:gd name="connsiteY19" fmla="*/ 1638300 h 6791325"/>
              <a:gd name="connsiteX20" fmla="*/ 1098459 w 3613059"/>
              <a:gd name="connsiteY20" fmla="*/ 2190750 h 6791325"/>
              <a:gd name="connsiteX21" fmla="*/ 841284 w 3613059"/>
              <a:gd name="connsiteY21" fmla="*/ 2247900 h 6791325"/>
              <a:gd name="connsiteX22" fmla="*/ 126909 w 3613059"/>
              <a:gd name="connsiteY22" fmla="*/ 1733550 h 6791325"/>
              <a:gd name="connsiteX23" fmla="*/ 41184 w 3613059"/>
              <a:gd name="connsiteY23" fmla="*/ 2038350 h 6791325"/>
              <a:gd name="connsiteX24" fmla="*/ 650784 w 3613059"/>
              <a:gd name="connsiteY24" fmla="*/ 2743200 h 6791325"/>
              <a:gd name="connsiteX25" fmla="*/ 1279434 w 3613059"/>
              <a:gd name="connsiteY25" fmla="*/ 3476625 h 6791325"/>
              <a:gd name="connsiteX26" fmla="*/ 1498509 w 3613059"/>
              <a:gd name="connsiteY26" fmla="*/ 4010025 h 6791325"/>
              <a:gd name="connsiteX27" fmla="*/ 1889034 w 3613059"/>
              <a:gd name="connsiteY27" fmla="*/ 6791325 h 6791325"/>
              <a:gd name="connsiteX0" fmla="*/ 1872461 w 3596486"/>
              <a:gd name="connsiteY0" fmla="*/ 6791325 h 6791325"/>
              <a:gd name="connsiteX1" fmla="*/ 3596486 w 3596486"/>
              <a:gd name="connsiteY1" fmla="*/ 6781800 h 6791325"/>
              <a:gd name="connsiteX2" fmla="*/ 2539211 w 3596486"/>
              <a:gd name="connsiteY2" fmla="*/ 3819525 h 6791325"/>
              <a:gd name="connsiteX3" fmla="*/ 2415386 w 3596486"/>
              <a:gd name="connsiteY3" fmla="*/ 3267075 h 6791325"/>
              <a:gd name="connsiteX4" fmla="*/ 2777336 w 3596486"/>
              <a:gd name="connsiteY4" fmla="*/ 2162175 h 6791325"/>
              <a:gd name="connsiteX5" fmla="*/ 3415511 w 3596486"/>
              <a:gd name="connsiteY5" fmla="*/ 1247775 h 6791325"/>
              <a:gd name="connsiteX6" fmla="*/ 3234536 w 3596486"/>
              <a:gd name="connsiteY6" fmla="*/ 1133475 h 6791325"/>
              <a:gd name="connsiteX7" fmla="*/ 2567786 w 3596486"/>
              <a:gd name="connsiteY7" fmla="*/ 1857375 h 6791325"/>
              <a:gd name="connsiteX8" fmla="*/ 2396336 w 3596486"/>
              <a:gd name="connsiteY8" fmla="*/ 1752600 h 6791325"/>
              <a:gd name="connsiteX9" fmla="*/ 2796386 w 3596486"/>
              <a:gd name="connsiteY9" fmla="*/ 390525 h 6791325"/>
              <a:gd name="connsiteX10" fmla="*/ 2510636 w 3596486"/>
              <a:gd name="connsiteY10" fmla="*/ 295275 h 6791325"/>
              <a:gd name="connsiteX11" fmla="*/ 2148686 w 3596486"/>
              <a:gd name="connsiteY11" fmla="*/ 1609725 h 6791325"/>
              <a:gd name="connsiteX12" fmla="*/ 1996286 w 3596486"/>
              <a:gd name="connsiteY12" fmla="*/ 1495425 h 6791325"/>
              <a:gd name="connsiteX13" fmla="*/ 2015336 w 3596486"/>
              <a:gd name="connsiteY13" fmla="*/ 0 h 6791325"/>
              <a:gd name="connsiteX14" fmla="*/ 1815311 w 3596486"/>
              <a:gd name="connsiteY14" fmla="*/ 66675 h 6791325"/>
              <a:gd name="connsiteX15" fmla="*/ 1748636 w 3596486"/>
              <a:gd name="connsiteY15" fmla="*/ 1514475 h 6791325"/>
              <a:gd name="connsiteX16" fmla="*/ 1548611 w 3596486"/>
              <a:gd name="connsiteY16" fmla="*/ 1504950 h 6791325"/>
              <a:gd name="connsiteX17" fmla="*/ 1377161 w 3596486"/>
              <a:gd name="connsiteY17" fmla="*/ 123825 h 6791325"/>
              <a:gd name="connsiteX18" fmla="*/ 1196186 w 3596486"/>
              <a:gd name="connsiteY18" fmla="*/ 123825 h 6791325"/>
              <a:gd name="connsiteX19" fmla="*/ 1243811 w 3596486"/>
              <a:gd name="connsiteY19" fmla="*/ 1638300 h 6791325"/>
              <a:gd name="connsiteX20" fmla="*/ 1081886 w 3596486"/>
              <a:gd name="connsiteY20" fmla="*/ 2190750 h 6791325"/>
              <a:gd name="connsiteX21" fmla="*/ 824711 w 3596486"/>
              <a:gd name="connsiteY21" fmla="*/ 2247900 h 6791325"/>
              <a:gd name="connsiteX22" fmla="*/ 110336 w 3596486"/>
              <a:gd name="connsiteY22" fmla="*/ 1733550 h 6791325"/>
              <a:gd name="connsiteX23" fmla="*/ 76998 w 3596486"/>
              <a:gd name="connsiteY23" fmla="*/ 2038350 h 6791325"/>
              <a:gd name="connsiteX24" fmla="*/ 634211 w 3596486"/>
              <a:gd name="connsiteY24" fmla="*/ 2743200 h 6791325"/>
              <a:gd name="connsiteX25" fmla="*/ 1262861 w 3596486"/>
              <a:gd name="connsiteY25" fmla="*/ 3476625 h 6791325"/>
              <a:gd name="connsiteX26" fmla="*/ 1481936 w 3596486"/>
              <a:gd name="connsiteY26" fmla="*/ 4010025 h 6791325"/>
              <a:gd name="connsiteX27" fmla="*/ 1872461 w 3596486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93297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814105 h 6814105"/>
              <a:gd name="connsiteX1" fmla="*/ 3693484 w 3693484"/>
              <a:gd name="connsiteY1" fmla="*/ 6804580 h 6814105"/>
              <a:gd name="connsiteX2" fmla="*/ 2636209 w 3693484"/>
              <a:gd name="connsiteY2" fmla="*/ 3842305 h 6814105"/>
              <a:gd name="connsiteX3" fmla="*/ 2512384 w 3693484"/>
              <a:gd name="connsiteY3" fmla="*/ 3289855 h 6814105"/>
              <a:gd name="connsiteX4" fmla="*/ 2874334 w 3693484"/>
              <a:gd name="connsiteY4" fmla="*/ 2184955 h 6814105"/>
              <a:gd name="connsiteX5" fmla="*/ 3512509 w 3693484"/>
              <a:gd name="connsiteY5" fmla="*/ 1270555 h 6814105"/>
              <a:gd name="connsiteX6" fmla="*/ 3331534 w 3693484"/>
              <a:gd name="connsiteY6" fmla="*/ 1156255 h 6814105"/>
              <a:gd name="connsiteX7" fmla="*/ 2664784 w 3693484"/>
              <a:gd name="connsiteY7" fmla="*/ 1880155 h 6814105"/>
              <a:gd name="connsiteX8" fmla="*/ 2493334 w 3693484"/>
              <a:gd name="connsiteY8" fmla="*/ 1775380 h 6814105"/>
              <a:gd name="connsiteX9" fmla="*/ 2893384 w 3693484"/>
              <a:gd name="connsiteY9" fmla="*/ 413305 h 6814105"/>
              <a:gd name="connsiteX10" fmla="*/ 2607634 w 3693484"/>
              <a:gd name="connsiteY10" fmla="*/ 318055 h 6814105"/>
              <a:gd name="connsiteX11" fmla="*/ 2245684 w 3693484"/>
              <a:gd name="connsiteY11" fmla="*/ 1632505 h 6814105"/>
              <a:gd name="connsiteX12" fmla="*/ 2131384 w 3693484"/>
              <a:gd name="connsiteY12" fmla="*/ 1565830 h 6814105"/>
              <a:gd name="connsiteX13" fmla="*/ 2193297 w 3693484"/>
              <a:gd name="connsiteY13" fmla="*/ 122792 h 6814105"/>
              <a:gd name="connsiteX14" fmla="*/ 1878971 w 3693484"/>
              <a:gd name="connsiteY14" fmla="*/ 132318 h 6814105"/>
              <a:gd name="connsiteX15" fmla="*/ 1798009 w 3693484"/>
              <a:gd name="connsiteY15" fmla="*/ 1522968 h 6814105"/>
              <a:gd name="connsiteX16" fmla="*/ 1674184 w 3693484"/>
              <a:gd name="connsiteY16" fmla="*/ 1527729 h 6814105"/>
              <a:gd name="connsiteX17" fmla="*/ 1593221 w 3693484"/>
              <a:gd name="connsiteY17" fmla="*/ 346630 h 6814105"/>
              <a:gd name="connsiteX18" fmla="*/ 1307472 w 3693484"/>
              <a:gd name="connsiteY18" fmla="*/ 337105 h 6814105"/>
              <a:gd name="connsiteX19" fmla="*/ 1312234 w 3693484"/>
              <a:gd name="connsiteY19" fmla="*/ 1603930 h 6814105"/>
              <a:gd name="connsiteX20" fmla="*/ 1259846 w 3693484"/>
              <a:gd name="connsiteY20" fmla="*/ 1994455 h 6814105"/>
              <a:gd name="connsiteX21" fmla="*/ 902659 w 3693484"/>
              <a:gd name="connsiteY21" fmla="*/ 2270680 h 6814105"/>
              <a:gd name="connsiteX22" fmla="*/ 207334 w 3693484"/>
              <a:gd name="connsiteY22" fmla="*/ 1756330 h 6814105"/>
              <a:gd name="connsiteX23" fmla="*/ 173996 w 3693484"/>
              <a:gd name="connsiteY23" fmla="*/ 2061130 h 6814105"/>
              <a:gd name="connsiteX24" fmla="*/ 731209 w 3693484"/>
              <a:gd name="connsiteY24" fmla="*/ 2765980 h 6814105"/>
              <a:gd name="connsiteX25" fmla="*/ 1359859 w 3693484"/>
              <a:gd name="connsiteY25" fmla="*/ 3499405 h 6814105"/>
              <a:gd name="connsiteX26" fmla="*/ 1578934 w 3693484"/>
              <a:gd name="connsiteY26" fmla="*/ 4032805 h 6814105"/>
              <a:gd name="connsiteX27" fmla="*/ 1969459 w 3693484"/>
              <a:gd name="connsiteY27" fmla="*/ 6814105 h 6814105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45684 w 3693484"/>
              <a:gd name="connsiteY11" fmla="*/ 1663910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21922 w 3693484"/>
              <a:gd name="connsiteY10" fmla="*/ 401847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598109 w 3693484"/>
              <a:gd name="connsiteY7" fmla="*/ 18496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64809 w 3693484"/>
              <a:gd name="connsiteY4" fmla="*/ 219731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83859 w 3693484"/>
              <a:gd name="connsiteY4" fmla="*/ 2092535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21959 w 3693484"/>
              <a:gd name="connsiteY4" fmla="*/ 2097298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59934 w 3693484"/>
              <a:gd name="connsiteY0" fmla="*/ 6707398 h 6835985"/>
              <a:gd name="connsiteX1" fmla="*/ 3693484 w 3693484"/>
              <a:gd name="connsiteY1" fmla="*/ 6835985 h 6835985"/>
              <a:gd name="connsiteX2" fmla="*/ 2640971 w 3693484"/>
              <a:gd name="connsiteY2" fmla="*/ 3878472 h 6835985"/>
              <a:gd name="connsiteX3" fmla="*/ 2517146 w 3693484"/>
              <a:gd name="connsiteY3" fmla="*/ 3345073 h 6835985"/>
              <a:gd name="connsiteX4" fmla="*/ 2755270 w 3693484"/>
              <a:gd name="connsiteY4" fmla="*/ 2811673 h 6835985"/>
              <a:gd name="connsiteX5" fmla="*/ 2864809 w 3693484"/>
              <a:gd name="connsiteY5" fmla="*/ 2192548 h 6835985"/>
              <a:gd name="connsiteX6" fmla="*/ 3512509 w 3693484"/>
              <a:gd name="connsiteY6" fmla="*/ 1301960 h 6835985"/>
              <a:gd name="connsiteX7" fmla="*/ 3298197 w 3693484"/>
              <a:gd name="connsiteY7" fmla="*/ 1178135 h 6835985"/>
              <a:gd name="connsiteX8" fmla="*/ 2607634 w 3693484"/>
              <a:gd name="connsiteY8" fmla="*/ 1878222 h 6835985"/>
              <a:gd name="connsiteX9" fmla="*/ 2531434 w 3693484"/>
              <a:gd name="connsiteY9" fmla="*/ 1821072 h 6835985"/>
              <a:gd name="connsiteX10" fmla="*/ 2874334 w 3693484"/>
              <a:gd name="connsiteY10" fmla="*/ 563772 h 6835985"/>
              <a:gd name="connsiteX11" fmla="*/ 2598109 w 3693484"/>
              <a:gd name="connsiteY11" fmla="*/ 397084 h 6835985"/>
              <a:gd name="connsiteX12" fmla="*/ 2207584 w 3693484"/>
              <a:gd name="connsiteY12" fmla="*/ 1659147 h 6835985"/>
              <a:gd name="connsiteX13" fmla="*/ 2131384 w 3693484"/>
              <a:gd name="connsiteY13" fmla="*/ 1597235 h 6835985"/>
              <a:gd name="connsiteX14" fmla="*/ 2193297 w 3693484"/>
              <a:gd name="connsiteY14" fmla="*/ 154197 h 6835985"/>
              <a:gd name="connsiteX15" fmla="*/ 1878971 w 3693484"/>
              <a:gd name="connsiteY15" fmla="*/ 163723 h 6835985"/>
              <a:gd name="connsiteX16" fmla="*/ 1798009 w 3693484"/>
              <a:gd name="connsiteY16" fmla="*/ 1554373 h 6835985"/>
              <a:gd name="connsiteX17" fmla="*/ 1674184 w 3693484"/>
              <a:gd name="connsiteY17" fmla="*/ 1559134 h 6835985"/>
              <a:gd name="connsiteX18" fmla="*/ 1593221 w 3693484"/>
              <a:gd name="connsiteY18" fmla="*/ 378035 h 6835985"/>
              <a:gd name="connsiteX19" fmla="*/ 1307472 w 3693484"/>
              <a:gd name="connsiteY19" fmla="*/ 368510 h 6835985"/>
              <a:gd name="connsiteX20" fmla="*/ 1312234 w 3693484"/>
              <a:gd name="connsiteY20" fmla="*/ 1635335 h 6835985"/>
              <a:gd name="connsiteX21" fmla="*/ 1259846 w 3693484"/>
              <a:gd name="connsiteY21" fmla="*/ 2025860 h 6835985"/>
              <a:gd name="connsiteX22" fmla="*/ 902659 w 3693484"/>
              <a:gd name="connsiteY22" fmla="*/ 2302085 h 6835985"/>
              <a:gd name="connsiteX23" fmla="*/ 207334 w 3693484"/>
              <a:gd name="connsiteY23" fmla="*/ 1787735 h 6835985"/>
              <a:gd name="connsiteX24" fmla="*/ 173996 w 3693484"/>
              <a:gd name="connsiteY24" fmla="*/ 2092535 h 6835985"/>
              <a:gd name="connsiteX25" fmla="*/ 745496 w 3693484"/>
              <a:gd name="connsiteY25" fmla="*/ 2806910 h 6835985"/>
              <a:gd name="connsiteX26" fmla="*/ 1440822 w 3693484"/>
              <a:gd name="connsiteY26" fmla="*/ 3583198 h 6835985"/>
              <a:gd name="connsiteX27" fmla="*/ 1617034 w 3693484"/>
              <a:gd name="connsiteY27" fmla="*/ 4107073 h 6835985"/>
              <a:gd name="connsiteX28" fmla="*/ 1959934 w 3693484"/>
              <a:gd name="connsiteY28" fmla="*/ 6707398 h 6835985"/>
              <a:gd name="connsiteX0" fmla="*/ 1959934 w 3664909"/>
              <a:gd name="connsiteY0" fmla="*/ 6707398 h 6712160"/>
              <a:gd name="connsiteX1" fmla="*/ 3664909 w 3664909"/>
              <a:gd name="connsiteY1" fmla="*/ 6712160 h 6712160"/>
              <a:gd name="connsiteX2" fmla="*/ 2640971 w 3664909"/>
              <a:gd name="connsiteY2" fmla="*/ 3878472 h 6712160"/>
              <a:gd name="connsiteX3" fmla="*/ 2517146 w 3664909"/>
              <a:gd name="connsiteY3" fmla="*/ 3345073 h 6712160"/>
              <a:gd name="connsiteX4" fmla="*/ 2755270 w 3664909"/>
              <a:gd name="connsiteY4" fmla="*/ 2811673 h 6712160"/>
              <a:gd name="connsiteX5" fmla="*/ 2864809 w 3664909"/>
              <a:gd name="connsiteY5" fmla="*/ 2192548 h 6712160"/>
              <a:gd name="connsiteX6" fmla="*/ 3512509 w 3664909"/>
              <a:gd name="connsiteY6" fmla="*/ 1301960 h 6712160"/>
              <a:gd name="connsiteX7" fmla="*/ 3298197 w 3664909"/>
              <a:gd name="connsiteY7" fmla="*/ 1178135 h 6712160"/>
              <a:gd name="connsiteX8" fmla="*/ 2607634 w 3664909"/>
              <a:gd name="connsiteY8" fmla="*/ 1878222 h 6712160"/>
              <a:gd name="connsiteX9" fmla="*/ 2531434 w 3664909"/>
              <a:gd name="connsiteY9" fmla="*/ 1821072 h 6712160"/>
              <a:gd name="connsiteX10" fmla="*/ 2874334 w 3664909"/>
              <a:gd name="connsiteY10" fmla="*/ 563772 h 6712160"/>
              <a:gd name="connsiteX11" fmla="*/ 2598109 w 3664909"/>
              <a:gd name="connsiteY11" fmla="*/ 397084 h 6712160"/>
              <a:gd name="connsiteX12" fmla="*/ 2207584 w 3664909"/>
              <a:gd name="connsiteY12" fmla="*/ 1659147 h 6712160"/>
              <a:gd name="connsiteX13" fmla="*/ 2131384 w 3664909"/>
              <a:gd name="connsiteY13" fmla="*/ 1597235 h 6712160"/>
              <a:gd name="connsiteX14" fmla="*/ 2193297 w 3664909"/>
              <a:gd name="connsiteY14" fmla="*/ 154197 h 6712160"/>
              <a:gd name="connsiteX15" fmla="*/ 1878971 w 3664909"/>
              <a:gd name="connsiteY15" fmla="*/ 163723 h 6712160"/>
              <a:gd name="connsiteX16" fmla="*/ 1798009 w 3664909"/>
              <a:gd name="connsiteY16" fmla="*/ 1554373 h 6712160"/>
              <a:gd name="connsiteX17" fmla="*/ 1674184 w 3664909"/>
              <a:gd name="connsiteY17" fmla="*/ 1559134 h 6712160"/>
              <a:gd name="connsiteX18" fmla="*/ 1593221 w 3664909"/>
              <a:gd name="connsiteY18" fmla="*/ 378035 h 6712160"/>
              <a:gd name="connsiteX19" fmla="*/ 1307472 w 3664909"/>
              <a:gd name="connsiteY19" fmla="*/ 368510 h 6712160"/>
              <a:gd name="connsiteX20" fmla="*/ 1312234 w 3664909"/>
              <a:gd name="connsiteY20" fmla="*/ 1635335 h 6712160"/>
              <a:gd name="connsiteX21" fmla="*/ 1259846 w 3664909"/>
              <a:gd name="connsiteY21" fmla="*/ 2025860 h 6712160"/>
              <a:gd name="connsiteX22" fmla="*/ 902659 w 3664909"/>
              <a:gd name="connsiteY22" fmla="*/ 2302085 h 6712160"/>
              <a:gd name="connsiteX23" fmla="*/ 207334 w 3664909"/>
              <a:gd name="connsiteY23" fmla="*/ 1787735 h 6712160"/>
              <a:gd name="connsiteX24" fmla="*/ 173996 w 3664909"/>
              <a:gd name="connsiteY24" fmla="*/ 2092535 h 6712160"/>
              <a:gd name="connsiteX25" fmla="*/ 745496 w 3664909"/>
              <a:gd name="connsiteY25" fmla="*/ 2806910 h 6712160"/>
              <a:gd name="connsiteX26" fmla="*/ 1440822 w 3664909"/>
              <a:gd name="connsiteY26" fmla="*/ 3583198 h 6712160"/>
              <a:gd name="connsiteX27" fmla="*/ 1617034 w 3664909"/>
              <a:gd name="connsiteY27" fmla="*/ 4107073 h 6712160"/>
              <a:gd name="connsiteX28" fmla="*/ 1959934 w 3664909"/>
              <a:gd name="connsiteY28" fmla="*/ 6707398 h 6712160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17146 w 3650621"/>
              <a:gd name="connsiteY3" fmla="*/ 3345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424245 w 3650621"/>
              <a:gd name="connsiteY0" fmla="*/ 6728001 h 6728001"/>
              <a:gd name="connsiteX1" fmla="*/ 3650621 w 3650621"/>
              <a:gd name="connsiteY1" fmla="*/ 6702635 h 6728001"/>
              <a:gd name="connsiteX2" fmla="*/ 2640971 w 3650621"/>
              <a:gd name="connsiteY2" fmla="*/ 3878472 h 6728001"/>
              <a:gd name="connsiteX3" fmla="*/ 2539547 w 3650621"/>
              <a:gd name="connsiteY3" fmla="*/ 3373073 h 6728001"/>
              <a:gd name="connsiteX4" fmla="*/ 2755270 w 3650621"/>
              <a:gd name="connsiteY4" fmla="*/ 2811673 h 6728001"/>
              <a:gd name="connsiteX5" fmla="*/ 2864809 w 3650621"/>
              <a:gd name="connsiteY5" fmla="*/ 2192548 h 6728001"/>
              <a:gd name="connsiteX6" fmla="*/ 3512509 w 3650621"/>
              <a:gd name="connsiteY6" fmla="*/ 1301960 h 6728001"/>
              <a:gd name="connsiteX7" fmla="*/ 3298197 w 3650621"/>
              <a:gd name="connsiteY7" fmla="*/ 1178135 h 6728001"/>
              <a:gd name="connsiteX8" fmla="*/ 2607634 w 3650621"/>
              <a:gd name="connsiteY8" fmla="*/ 1878222 h 6728001"/>
              <a:gd name="connsiteX9" fmla="*/ 2531434 w 3650621"/>
              <a:gd name="connsiteY9" fmla="*/ 1821072 h 6728001"/>
              <a:gd name="connsiteX10" fmla="*/ 2874334 w 3650621"/>
              <a:gd name="connsiteY10" fmla="*/ 563772 h 6728001"/>
              <a:gd name="connsiteX11" fmla="*/ 2598109 w 3650621"/>
              <a:gd name="connsiteY11" fmla="*/ 397084 h 6728001"/>
              <a:gd name="connsiteX12" fmla="*/ 2207584 w 3650621"/>
              <a:gd name="connsiteY12" fmla="*/ 1659147 h 6728001"/>
              <a:gd name="connsiteX13" fmla="*/ 2131384 w 3650621"/>
              <a:gd name="connsiteY13" fmla="*/ 1597235 h 6728001"/>
              <a:gd name="connsiteX14" fmla="*/ 2193297 w 3650621"/>
              <a:gd name="connsiteY14" fmla="*/ 154197 h 6728001"/>
              <a:gd name="connsiteX15" fmla="*/ 1878971 w 3650621"/>
              <a:gd name="connsiteY15" fmla="*/ 163723 h 6728001"/>
              <a:gd name="connsiteX16" fmla="*/ 1798009 w 3650621"/>
              <a:gd name="connsiteY16" fmla="*/ 1554373 h 6728001"/>
              <a:gd name="connsiteX17" fmla="*/ 1674184 w 3650621"/>
              <a:gd name="connsiteY17" fmla="*/ 1559134 h 6728001"/>
              <a:gd name="connsiteX18" fmla="*/ 1593221 w 3650621"/>
              <a:gd name="connsiteY18" fmla="*/ 378035 h 6728001"/>
              <a:gd name="connsiteX19" fmla="*/ 1307472 w 3650621"/>
              <a:gd name="connsiteY19" fmla="*/ 368510 h 6728001"/>
              <a:gd name="connsiteX20" fmla="*/ 1312234 w 3650621"/>
              <a:gd name="connsiteY20" fmla="*/ 1635335 h 6728001"/>
              <a:gd name="connsiteX21" fmla="*/ 1259846 w 3650621"/>
              <a:gd name="connsiteY21" fmla="*/ 2025860 h 6728001"/>
              <a:gd name="connsiteX22" fmla="*/ 902659 w 3650621"/>
              <a:gd name="connsiteY22" fmla="*/ 2302085 h 6728001"/>
              <a:gd name="connsiteX23" fmla="*/ 207334 w 3650621"/>
              <a:gd name="connsiteY23" fmla="*/ 1787735 h 6728001"/>
              <a:gd name="connsiteX24" fmla="*/ 173996 w 3650621"/>
              <a:gd name="connsiteY24" fmla="*/ 2092535 h 6728001"/>
              <a:gd name="connsiteX25" fmla="*/ 745496 w 3650621"/>
              <a:gd name="connsiteY25" fmla="*/ 2806910 h 6728001"/>
              <a:gd name="connsiteX26" fmla="*/ 1440822 w 3650621"/>
              <a:gd name="connsiteY26" fmla="*/ 3583198 h 6728001"/>
              <a:gd name="connsiteX27" fmla="*/ 1617034 w 3650621"/>
              <a:gd name="connsiteY27" fmla="*/ 4107073 h 6728001"/>
              <a:gd name="connsiteX28" fmla="*/ 1424245 w 3650621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78205 w 3560733"/>
              <a:gd name="connsiteY22" fmla="*/ 2295217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378326 w 3514814"/>
              <a:gd name="connsiteY0" fmla="*/ 6728001 h 6728001"/>
              <a:gd name="connsiteX1" fmla="*/ 3144559 w 3514814"/>
              <a:gd name="connsiteY1" fmla="*/ 6709503 h 6728001"/>
              <a:gd name="connsiteX2" fmla="*/ 2595052 w 3514814"/>
              <a:gd name="connsiteY2" fmla="*/ 3878472 h 6728001"/>
              <a:gd name="connsiteX3" fmla="*/ 2507364 w 3514814"/>
              <a:gd name="connsiteY3" fmla="*/ 3482959 h 6728001"/>
              <a:gd name="connsiteX4" fmla="*/ 2778029 w 3514814"/>
              <a:gd name="connsiteY4" fmla="*/ 2866616 h 6728001"/>
              <a:gd name="connsiteX5" fmla="*/ 2818890 w 3514814"/>
              <a:gd name="connsiteY5" fmla="*/ 2192548 h 6728001"/>
              <a:gd name="connsiteX6" fmla="*/ 3466590 w 3514814"/>
              <a:gd name="connsiteY6" fmla="*/ 1301960 h 6728001"/>
              <a:gd name="connsiteX7" fmla="*/ 3252278 w 3514814"/>
              <a:gd name="connsiteY7" fmla="*/ 1178135 h 6728001"/>
              <a:gd name="connsiteX8" fmla="*/ 2561715 w 3514814"/>
              <a:gd name="connsiteY8" fmla="*/ 1878222 h 6728001"/>
              <a:gd name="connsiteX9" fmla="*/ 2485515 w 3514814"/>
              <a:gd name="connsiteY9" fmla="*/ 1821072 h 6728001"/>
              <a:gd name="connsiteX10" fmla="*/ 2828415 w 3514814"/>
              <a:gd name="connsiteY10" fmla="*/ 563772 h 6728001"/>
              <a:gd name="connsiteX11" fmla="*/ 2552190 w 3514814"/>
              <a:gd name="connsiteY11" fmla="*/ 397084 h 6728001"/>
              <a:gd name="connsiteX12" fmla="*/ 2161665 w 3514814"/>
              <a:gd name="connsiteY12" fmla="*/ 1659147 h 6728001"/>
              <a:gd name="connsiteX13" fmla="*/ 2085465 w 3514814"/>
              <a:gd name="connsiteY13" fmla="*/ 1597235 h 6728001"/>
              <a:gd name="connsiteX14" fmla="*/ 2147378 w 3514814"/>
              <a:gd name="connsiteY14" fmla="*/ 154197 h 6728001"/>
              <a:gd name="connsiteX15" fmla="*/ 1833052 w 3514814"/>
              <a:gd name="connsiteY15" fmla="*/ 163723 h 6728001"/>
              <a:gd name="connsiteX16" fmla="*/ 1752090 w 3514814"/>
              <a:gd name="connsiteY16" fmla="*/ 1554373 h 6728001"/>
              <a:gd name="connsiteX17" fmla="*/ 1628265 w 3514814"/>
              <a:gd name="connsiteY17" fmla="*/ 1559134 h 6728001"/>
              <a:gd name="connsiteX18" fmla="*/ 1547302 w 3514814"/>
              <a:gd name="connsiteY18" fmla="*/ 378035 h 6728001"/>
              <a:gd name="connsiteX19" fmla="*/ 1261553 w 3514814"/>
              <a:gd name="connsiteY19" fmla="*/ 368510 h 6728001"/>
              <a:gd name="connsiteX20" fmla="*/ 1266315 w 3514814"/>
              <a:gd name="connsiteY20" fmla="*/ 1635335 h 6728001"/>
              <a:gd name="connsiteX21" fmla="*/ 1213927 w 3514814"/>
              <a:gd name="connsiteY21" fmla="*/ 2025860 h 6728001"/>
              <a:gd name="connsiteX22" fmla="*/ 932286 w 3514814"/>
              <a:gd name="connsiteY22" fmla="*/ 2295217 h 6728001"/>
              <a:gd name="connsiteX23" fmla="*/ 291903 w 3514814"/>
              <a:gd name="connsiteY23" fmla="*/ 1822074 h 6728001"/>
              <a:gd name="connsiteX24" fmla="*/ 128077 w 3514814"/>
              <a:gd name="connsiteY24" fmla="*/ 2092535 h 6728001"/>
              <a:gd name="connsiteX25" fmla="*/ 699577 w 3514814"/>
              <a:gd name="connsiteY25" fmla="*/ 2806910 h 6728001"/>
              <a:gd name="connsiteX26" fmla="*/ 1394903 w 3514814"/>
              <a:gd name="connsiteY26" fmla="*/ 3583198 h 6728001"/>
              <a:gd name="connsiteX27" fmla="*/ 1571115 w 3514814"/>
              <a:gd name="connsiteY27" fmla="*/ 4107073 h 6728001"/>
              <a:gd name="connsiteX28" fmla="*/ 1378326 w 3514814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35168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1097303 w 3450405"/>
              <a:gd name="connsiteY22" fmla="*/ 2047827 h 6728001"/>
              <a:gd name="connsiteX23" fmla="*/ 909084 w 3450405"/>
              <a:gd name="connsiteY23" fmla="*/ 2336423 h 6728001"/>
              <a:gd name="connsiteX24" fmla="*/ 227494 w 3450405"/>
              <a:gd name="connsiteY24" fmla="*/ 1822074 h 6728001"/>
              <a:gd name="connsiteX25" fmla="*/ 159816 w 3450405"/>
              <a:gd name="connsiteY25" fmla="*/ 2133742 h 6728001"/>
              <a:gd name="connsiteX26" fmla="*/ 669507 w 3450405"/>
              <a:gd name="connsiteY26" fmla="*/ 2806910 h 6728001"/>
              <a:gd name="connsiteX27" fmla="*/ 1330494 w 3450405"/>
              <a:gd name="connsiteY27" fmla="*/ 3583198 h 6728001"/>
              <a:gd name="connsiteX28" fmla="*/ 1506706 w 3450405"/>
              <a:gd name="connsiteY28" fmla="*/ 4107073 h 6728001"/>
              <a:gd name="connsiteX29" fmla="*/ 1313917 w 3450405"/>
              <a:gd name="connsiteY29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909084 w 3450405"/>
              <a:gd name="connsiteY21" fmla="*/ 2336423 h 6728001"/>
              <a:gd name="connsiteX22" fmla="*/ 227494 w 3450405"/>
              <a:gd name="connsiteY22" fmla="*/ 1822074 h 6728001"/>
              <a:gd name="connsiteX23" fmla="*/ 159816 w 3450405"/>
              <a:gd name="connsiteY23" fmla="*/ 2133742 h 6728001"/>
              <a:gd name="connsiteX24" fmla="*/ 669507 w 3450405"/>
              <a:gd name="connsiteY24" fmla="*/ 2806910 h 6728001"/>
              <a:gd name="connsiteX25" fmla="*/ 1330494 w 3450405"/>
              <a:gd name="connsiteY25" fmla="*/ 3583198 h 6728001"/>
              <a:gd name="connsiteX26" fmla="*/ 1506706 w 3450405"/>
              <a:gd name="connsiteY26" fmla="*/ 4107073 h 6728001"/>
              <a:gd name="connsiteX27" fmla="*/ 1313917 w 3450405"/>
              <a:gd name="connsiteY27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563856 w 3450405"/>
              <a:gd name="connsiteY16" fmla="*/ 1559134 h 6728001"/>
              <a:gd name="connsiteX17" fmla="*/ 1482893 w 3450405"/>
              <a:gd name="connsiteY17" fmla="*/ 378035 h 6728001"/>
              <a:gd name="connsiteX18" fmla="*/ 1197144 w 3450405"/>
              <a:gd name="connsiteY18" fmla="*/ 368510 h 6728001"/>
              <a:gd name="connsiteX19" fmla="*/ 1188171 w 3450405"/>
              <a:gd name="connsiteY19" fmla="*/ 1717750 h 6728001"/>
              <a:gd name="connsiteX20" fmla="*/ 909084 w 3450405"/>
              <a:gd name="connsiteY20" fmla="*/ 2336423 h 6728001"/>
              <a:gd name="connsiteX21" fmla="*/ 227494 w 3450405"/>
              <a:gd name="connsiteY21" fmla="*/ 1822074 h 6728001"/>
              <a:gd name="connsiteX22" fmla="*/ 159816 w 3450405"/>
              <a:gd name="connsiteY22" fmla="*/ 2133742 h 6728001"/>
              <a:gd name="connsiteX23" fmla="*/ 669507 w 3450405"/>
              <a:gd name="connsiteY23" fmla="*/ 2806910 h 6728001"/>
              <a:gd name="connsiteX24" fmla="*/ 1330494 w 3450405"/>
              <a:gd name="connsiteY24" fmla="*/ 3583198 h 6728001"/>
              <a:gd name="connsiteX25" fmla="*/ 1506706 w 3450405"/>
              <a:gd name="connsiteY25" fmla="*/ 4107073 h 6728001"/>
              <a:gd name="connsiteX26" fmla="*/ 1313917 w 3450405"/>
              <a:gd name="connsiteY26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21056 w 3450405"/>
              <a:gd name="connsiteY12" fmla="*/ 1597235 h 6728001"/>
              <a:gd name="connsiteX13" fmla="*/ 2082969 w 3450405"/>
              <a:gd name="connsiteY13" fmla="*/ 154197 h 6728001"/>
              <a:gd name="connsiteX14" fmla="*/ 1768643 w 3450405"/>
              <a:gd name="connsiteY14" fmla="*/ 163723 h 6728001"/>
              <a:gd name="connsiteX15" fmla="*/ 1563856 w 3450405"/>
              <a:gd name="connsiteY15" fmla="*/ 1559134 h 6728001"/>
              <a:gd name="connsiteX16" fmla="*/ 1482893 w 3450405"/>
              <a:gd name="connsiteY16" fmla="*/ 378035 h 6728001"/>
              <a:gd name="connsiteX17" fmla="*/ 1197144 w 3450405"/>
              <a:gd name="connsiteY17" fmla="*/ 368510 h 6728001"/>
              <a:gd name="connsiteX18" fmla="*/ 1188171 w 3450405"/>
              <a:gd name="connsiteY18" fmla="*/ 1717750 h 6728001"/>
              <a:gd name="connsiteX19" fmla="*/ 909084 w 3450405"/>
              <a:gd name="connsiteY19" fmla="*/ 2336423 h 6728001"/>
              <a:gd name="connsiteX20" fmla="*/ 227494 w 3450405"/>
              <a:gd name="connsiteY20" fmla="*/ 1822074 h 6728001"/>
              <a:gd name="connsiteX21" fmla="*/ 159816 w 3450405"/>
              <a:gd name="connsiteY21" fmla="*/ 2133742 h 6728001"/>
              <a:gd name="connsiteX22" fmla="*/ 669507 w 3450405"/>
              <a:gd name="connsiteY22" fmla="*/ 2806910 h 6728001"/>
              <a:gd name="connsiteX23" fmla="*/ 1330494 w 3450405"/>
              <a:gd name="connsiteY23" fmla="*/ 3583198 h 6728001"/>
              <a:gd name="connsiteX24" fmla="*/ 1506706 w 3450405"/>
              <a:gd name="connsiteY24" fmla="*/ 4107073 h 6728001"/>
              <a:gd name="connsiteX25" fmla="*/ 1313917 w 3450405"/>
              <a:gd name="connsiteY25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21056 w 3450405"/>
              <a:gd name="connsiteY11" fmla="*/ 1597235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82867 w 3450405"/>
              <a:gd name="connsiteY11" fmla="*/ 1638442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32541"/>
              <a:gd name="connsiteY0" fmla="*/ 6728001 h 6728001"/>
              <a:gd name="connsiteX1" fmla="*/ 3080150 w 3432541"/>
              <a:gd name="connsiteY1" fmla="*/ 6709503 h 6728001"/>
              <a:gd name="connsiteX2" fmla="*/ 2530643 w 3432541"/>
              <a:gd name="connsiteY2" fmla="*/ 3878472 h 6728001"/>
              <a:gd name="connsiteX3" fmla="*/ 2442955 w 3432541"/>
              <a:gd name="connsiteY3" fmla="*/ 3482959 h 6728001"/>
              <a:gd name="connsiteX4" fmla="*/ 2713620 w 3432541"/>
              <a:gd name="connsiteY4" fmla="*/ 2866616 h 6728001"/>
              <a:gd name="connsiteX5" fmla="*/ 2754481 w 3432541"/>
              <a:gd name="connsiteY5" fmla="*/ 2192548 h 6728001"/>
              <a:gd name="connsiteX6" fmla="*/ 3402181 w 3432541"/>
              <a:gd name="connsiteY6" fmla="*/ 1301960 h 6728001"/>
              <a:gd name="connsiteX7" fmla="*/ 3016174 w 3432541"/>
              <a:gd name="connsiteY7" fmla="*/ 1075118 h 6728001"/>
              <a:gd name="connsiteX8" fmla="*/ 2421106 w 3432541"/>
              <a:gd name="connsiteY8" fmla="*/ 1821072 h 6728001"/>
              <a:gd name="connsiteX9" fmla="*/ 2764006 w 3432541"/>
              <a:gd name="connsiteY9" fmla="*/ 563772 h 6728001"/>
              <a:gd name="connsiteX10" fmla="*/ 2487781 w 3432541"/>
              <a:gd name="connsiteY10" fmla="*/ 397084 h 6728001"/>
              <a:gd name="connsiteX11" fmla="*/ 2034792 w 3432541"/>
              <a:gd name="connsiteY11" fmla="*/ 1645310 h 6728001"/>
              <a:gd name="connsiteX12" fmla="*/ 2082969 w 3432541"/>
              <a:gd name="connsiteY12" fmla="*/ 154197 h 6728001"/>
              <a:gd name="connsiteX13" fmla="*/ 1768643 w 3432541"/>
              <a:gd name="connsiteY13" fmla="*/ 163723 h 6728001"/>
              <a:gd name="connsiteX14" fmla="*/ 1625667 w 3432541"/>
              <a:gd name="connsiteY14" fmla="*/ 1620945 h 6728001"/>
              <a:gd name="connsiteX15" fmla="*/ 1482893 w 3432541"/>
              <a:gd name="connsiteY15" fmla="*/ 378035 h 6728001"/>
              <a:gd name="connsiteX16" fmla="*/ 1197144 w 3432541"/>
              <a:gd name="connsiteY16" fmla="*/ 368510 h 6728001"/>
              <a:gd name="connsiteX17" fmla="*/ 1188171 w 3432541"/>
              <a:gd name="connsiteY17" fmla="*/ 1717750 h 6728001"/>
              <a:gd name="connsiteX18" fmla="*/ 909084 w 3432541"/>
              <a:gd name="connsiteY18" fmla="*/ 2336423 h 6728001"/>
              <a:gd name="connsiteX19" fmla="*/ 227494 w 3432541"/>
              <a:gd name="connsiteY19" fmla="*/ 1822074 h 6728001"/>
              <a:gd name="connsiteX20" fmla="*/ 159816 w 3432541"/>
              <a:gd name="connsiteY20" fmla="*/ 2133742 h 6728001"/>
              <a:gd name="connsiteX21" fmla="*/ 669507 w 3432541"/>
              <a:gd name="connsiteY21" fmla="*/ 2806910 h 6728001"/>
              <a:gd name="connsiteX22" fmla="*/ 1330494 w 3432541"/>
              <a:gd name="connsiteY22" fmla="*/ 3583198 h 6728001"/>
              <a:gd name="connsiteX23" fmla="*/ 1506706 w 3432541"/>
              <a:gd name="connsiteY23" fmla="*/ 4107073 h 6728001"/>
              <a:gd name="connsiteX24" fmla="*/ 1313917 w 3432541"/>
              <a:gd name="connsiteY24" fmla="*/ 6728001 h 6728001"/>
              <a:gd name="connsiteX0" fmla="*/ 1313917 w 3314077"/>
              <a:gd name="connsiteY0" fmla="*/ 6728001 h 6728001"/>
              <a:gd name="connsiteX1" fmla="*/ 3080150 w 3314077"/>
              <a:gd name="connsiteY1" fmla="*/ 6709503 h 6728001"/>
              <a:gd name="connsiteX2" fmla="*/ 2530643 w 3314077"/>
              <a:gd name="connsiteY2" fmla="*/ 3878472 h 6728001"/>
              <a:gd name="connsiteX3" fmla="*/ 2442955 w 3314077"/>
              <a:gd name="connsiteY3" fmla="*/ 3482959 h 6728001"/>
              <a:gd name="connsiteX4" fmla="*/ 2713620 w 3314077"/>
              <a:gd name="connsiteY4" fmla="*/ 2866616 h 6728001"/>
              <a:gd name="connsiteX5" fmla="*/ 2754481 w 3314077"/>
              <a:gd name="connsiteY5" fmla="*/ 2192548 h 6728001"/>
              <a:gd name="connsiteX6" fmla="*/ 3271692 w 3314077"/>
              <a:gd name="connsiteY6" fmla="*/ 1150868 h 6728001"/>
              <a:gd name="connsiteX7" fmla="*/ 3016174 w 3314077"/>
              <a:gd name="connsiteY7" fmla="*/ 1075118 h 6728001"/>
              <a:gd name="connsiteX8" fmla="*/ 2421106 w 3314077"/>
              <a:gd name="connsiteY8" fmla="*/ 1821072 h 6728001"/>
              <a:gd name="connsiteX9" fmla="*/ 2764006 w 3314077"/>
              <a:gd name="connsiteY9" fmla="*/ 563772 h 6728001"/>
              <a:gd name="connsiteX10" fmla="*/ 2487781 w 3314077"/>
              <a:gd name="connsiteY10" fmla="*/ 397084 h 6728001"/>
              <a:gd name="connsiteX11" fmla="*/ 2034792 w 3314077"/>
              <a:gd name="connsiteY11" fmla="*/ 1645310 h 6728001"/>
              <a:gd name="connsiteX12" fmla="*/ 2082969 w 3314077"/>
              <a:gd name="connsiteY12" fmla="*/ 154197 h 6728001"/>
              <a:gd name="connsiteX13" fmla="*/ 1768643 w 3314077"/>
              <a:gd name="connsiteY13" fmla="*/ 163723 h 6728001"/>
              <a:gd name="connsiteX14" fmla="*/ 1625667 w 3314077"/>
              <a:gd name="connsiteY14" fmla="*/ 1620945 h 6728001"/>
              <a:gd name="connsiteX15" fmla="*/ 1482893 w 3314077"/>
              <a:gd name="connsiteY15" fmla="*/ 378035 h 6728001"/>
              <a:gd name="connsiteX16" fmla="*/ 1197144 w 3314077"/>
              <a:gd name="connsiteY16" fmla="*/ 368510 h 6728001"/>
              <a:gd name="connsiteX17" fmla="*/ 1188171 w 3314077"/>
              <a:gd name="connsiteY17" fmla="*/ 1717750 h 6728001"/>
              <a:gd name="connsiteX18" fmla="*/ 909084 w 3314077"/>
              <a:gd name="connsiteY18" fmla="*/ 2336423 h 6728001"/>
              <a:gd name="connsiteX19" fmla="*/ 227494 w 3314077"/>
              <a:gd name="connsiteY19" fmla="*/ 1822074 h 6728001"/>
              <a:gd name="connsiteX20" fmla="*/ 159816 w 3314077"/>
              <a:gd name="connsiteY20" fmla="*/ 2133742 h 6728001"/>
              <a:gd name="connsiteX21" fmla="*/ 669507 w 3314077"/>
              <a:gd name="connsiteY21" fmla="*/ 2806910 h 6728001"/>
              <a:gd name="connsiteX22" fmla="*/ 1330494 w 3314077"/>
              <a:gd name="connsiteY22" fmla="*/ 3583198 h 6728001"/>
              <a:gd name="connsiteX23" fmla="*/ 1506706 w 3314077"/>
              <a:gd name="connsiteY23" fmla="*/ 4107073 h 6728001"/>
              <a:gd name="connsiteX24" fmla="*/ 1313917 w 3314077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03735 w 3292922"/>
              <a:gd name="connsiteY4" fmla="*/ 2784203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8013 w 3292922"/>
              <a:gd name="connsiteY3" fmla="*/ 3421148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92922" h="6728001">
                <a:moveTo>
                  <a:pt x="1313917" y="6728001"/>
                </a:moveTo>
                <a:lnTo>
                  <a:pt x="3080150" y="6709503"/>
                </a:lnTo>
                <a:cubicBezTo>
                  <a:pt x="2901007" y="5613780"/>
                  <a:pt x="2805281" y="4930985"/>
                  <a:pt x="2530643" y="3878472"/>
                </a:cubicBezTo>
                <a:cubicBezTo>
                  <a:pt x="2496835" y="3710006"/>
                  <a:pt x="2416222" y="3623214"/>
                  <a:pt x="2388013" y="3421148"/>
                </a:cubicBezTo>
                <a:cubicBezTo>
                  <a:pt x="2488975" y="3081794"/>
                  <a:pt x="2557147" y="3039271"/>
                  <a:pt x="2644943" y="2791070"/>
                </a:cubicBezTo>
                <a:cubicBezTo>
                  <a:pt x="2710030" y="2495898"/>
                  <a:pt x="2711066" y="2456210"/>
                  <a:pt x="2754481" y="2192548"/>
                </a:cubicBezTo>
                <a:cubicBezTo>
                  <a:pt x="2746333" y="1985452"/>
                  <a:pt x="3073254" y="1479481"/>
                  <a:pt x="3271692" y="1150868"/>
                </a:cubicBezTo>
                <a:cubicBezTo>
                  <a:pt x="3356967" y="952533"/>
                  <a:pt x="3169677" y="805276"/>
                  <a:pt x="2988703" y="1054514"/>
                </a:cubicBezTo>
                <a:cubicBezTo>
                  <a:pt x="2845795" y="1216579"/>
                  <a:pt x="2581031" y="1593810"/>
                  <a:pt x="2421106" y="1821072"/>
                </a:cubicBezTo>
                <a:cubicBezTo>
                  <a:pt x="2548106" y="1401971"/>
                  <a:pt x="2665581" y="992397"/>
                  <a:pt x="2764006" y="563772"/>
                </a:cubicBezTo>
                <a:cubicBezTo>
                  <a:pt x="2813218" y="314534"/>
                  <a:pt x="2595731" y="208171"/>
                  <a:pt x="2487781" y="397084"/>
                </a:cubicBezTo>
                <a:cubicBezTo>
                  <a:pt x="2363956" y="569328"/>
                  <a:pt x="2150336" y="1369872"/>
                  <a:pt x="2034792" y="1645310"/>
                </a:cubicBezTo>
                <a:cubicBezTo>
                  <a:pt x="2091942" y="1194459"/>
                  <a:pt x="2078206" y="628860"/>
                  <a:pt x="2082969" y="154197"/>
                </a:cubicBezTo>
                <a:cubicBezTo>
                  <a:pt x="2082969" y="38309"/>
                  <a:pt x="1835318" y="-129965"/>
                  <a:pt x="1768643" y="163723"/>
                </a:cubicBezTo>
                <a:cubicBezTo>
                  <a:pt x="1682124" y="397879"/>
                  <a:pt x="1638953" y="1234968"/>
                  <a:pt x="1625667" y="1620945"/>
                </a:cubicBezTo>
                <a:cubicBezTo>
                  <a:pt x="1564339" y="1205538"/>
                  <a:pt x="1505118" y="766972"/>
                  <a:pt x="1482893" y="378035"/>
                </a:cubicBezTo>
                <a:cubicBezTo>
                  <a:pt x="1454318" y="84347"/>
                  <a:pt x="1220956" y="133560"/>
                  <a:pt x="1197144" y="368510"/>
                </a:cubicBezTo>
                <a:cubicBezTo>
                  <a:pt x="1136819" y="844760"/>
                  <a:pt x="1162771" y="1265312"/>
                  <a:pt x="1188171" y="1717750"/>
                </a:cubicBezTo>
                <a:cubicBezTo>
                  <a:pt x="1140161" y="2045735"/>
                  <a:pt x="1199686" y="2167944"/>
                  <a:pt x="1046440" y="2322687"/>
                </a:cubicBezTo>
                <a:cubicBezTo>
                  <a:pt x="855940" y="2122662"/>
                  <a:pt x="618019" y="1903036"/>
                  <a:pt x="227494" y="1822074"/>
                </a:cubicBezTo>
                <a:cubicBezTo>
                  <a:pt x="-15394" y="1795087"/>
                  <a:pt x="-102122" y="1989280"/>
                  <a:pt x="159816" y="2133742"/>
                </a:cubicBezTo>
                <a:cubicBezTo>
                  <a:pt x="345554" y="2368692"/>
                  <a:pt x="756777" y="2611448"/>
                  <a:pt x="861805" y="2861852"/>
                </a:cubicBezTo>
                <a:cubicBezTo>
                  <a:pt x="1030874" y="3125377"/>
                  <a:pt x="1206326" y="3251130"/>
                  <a:pt x="1378569" y="3432105"/>
                </a:cubicBezTo>
                <a:cubicBezTo>
                  <a:pt x="1526589" y="3620465"/>
                  <a:pt x="1509779" y="3863770"/>
                  <a:pt x="1506706" y="4107073"/>
                </a:cubicBezTo>
                <a:cubicBezTo>
                  <a:pt x="1513397" y="5266921"/>
                  <a:pt x="1464287" y="5526742"/>
                  <a:pt x="1313917" y="6728001"/>
                </a:cubicBezTo>
                <a:close/>
              </a:path>
            </a:pathLst>
          </a:cu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47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9198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36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227934"/>
            <a:ext cx="9144000" cy="9155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628599"/>
            <a:ext cx="3115187" cy="11781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0111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  <p:sldLayoutId id="2147483669" r:id="rId3"/>
    <p:sldLayoutId id="2147483672" r:id="rId4"/>
    <p:sldLayoutId id="2147483661" r:id="rId5"/>
    <p:sldLayoutId id="2147483670" r:id="rId6"/>
    <p:sldLayoutId id="2147483660" r:id="rId7"/>
    <p:sldLayoutId id="2147483655" r:id="rId8"/>
    <p:sldLayoutId id="2147483662" r:id="rId9"/>
    <p:sldLayoutId id="2147483663" r:id="rId10"/>
    <p:sldLayoutId id="2147483671" r:id="rId11"/>
    <p:sldLayoutId id="2147483665" r:id="rId12"/>
    <p:sldLayoutId id="2147483666" r:id="rId13"/>
    <p:sldLayoutId id="2147483667" r:id="rId14"/>
    <p:sldLayoutId id="2147483668" r:id="rId15"/>
    <p:sldLayoutId id="2147483673" r:id="rId16"/>
    <p:sldLayoutId id="2147483656" r:id="rId17"/>
    <p:sldLayoutId id="2147483674" r:id="rId18"/>
    <p:sldLayoutId id="2147483676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28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779662"/>
            <a:ext cx="9144000" cy="5869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  <a:ea typeface="맑은 고딕" pitchFamily="50" charset="-127"/>
              </a:rPr>
              <a:t>Acceptance</a:t>
            </a:r>
            <a:endParaRPr lang="en-US" altLang="ko-KR" b="1" dirty="0">
              <a:latin typeface="Trebuchet MS" panose="020B0603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148" y="2582650"/>
            <a:ext cx="9144000" cy="288032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latin typeface="Trebuchet MS" panose="020B0603020202020204" pitchFamily="34" charset="0"/>
              </a:rPr>
              <a:t>Team </a:t>
            </a:r>
            <a:r>
              <a:rPr lang="en-SG" sz="1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éXi</a:t>
            </a:r>
            <a:endParaRPr lang="en-US" altLang="ko-KR" sz="1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E1FDF-F15E-614F-A55D-2437D06A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434" y="107220"/>
            <a:ext cx="1874835" cy="158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A7F781E-C680-4035-A39A-EC2D42B77923}"/>
              </a:ext>
            </a:extLst>
          </p:cNvPr>
          <p:cNvSpPr/>
          <p:nvPr/>
        </p:nvSpPr>
        <p:spPr>
          <a:xfrm>
            <a:off x="0" y="0"/>
            <a:ext cx="9144000" cy="4587974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494"/>
            <a:ext cx="9144000" cy="38884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F20CEC-56D6-4353-A821-D12831A1BF09}"/>
              </a:ext>
            </a:extLst>
          </p:cNvPr>
          <p:cNvSpPr/>
          <p:nvPr/>
        </p:nvSpPr>
        <p:spPr>
          <a:xfrm>
            <a:off x="-36512" y="201583"/>
            <a:ext cx="30668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EC771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760547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Demonstration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8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Solution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Proposing….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54196" y="2787774"/>
            <a:ext cx="2767817" cy="4140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1984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03781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68771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771652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187624" y="3723878"/>
            <a:ext cx="1209506" cy="812442"/>
            <a:chOff x="1472558" y="998559"/>
            <a:chExt cx="2765965" cy="812442"/>
          </a:xfrm>
        </p:grpSpPr>
        <p:sp>
          <p:nvSpPr>
            <p:cNvPr id="27" name="TextBox 26"/>
            <p:cNvSpPr txBox="1"/>
            <p:nvPr/>
          </p:nvSpPr>
          <p:spPr>
            <a:xfrm>
              <a:off x="1472558" y="1257003"/>
              <a:ext cx="276596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Elimination of Paper Based System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Digitalised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62481" y="3723878"/>
            <a:ext cx="1209506" cy="928005"/>
            <a:chOff x="1472558" y="998559"/>
            <a:chExt cx="2765965" cy="928005"/>
          </a:xfrm>
        </p:grpSpPr>
        <p:sp>
          <p:nvSpPr>
            <p:cNvPr id="30" name="TextBox 29"/>
            <p:cNvSpPr txBox="1"/>
            <p:nvPr/>
          </p:nvSpPr>
          <p:spPr>
            <a:xfrm>
              <a:off x="1472558" y="1218678"/>
              <a:ext cx="27659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Reduction in time taken to perform administrative tasks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Time Saving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337337" y="3723878"/>
            <a:ext cx="1731806" cy="620229"/>
            <a:chOff x="1472556" y="998559"/>
            <a:chExt cx="3960388" cy="620229"/>
          </a:xfrm>
        </p:grpSpPr>
        <p:sp>
          <p:nvSpPr>
            <p:cNvPr id="33" name="TextBox 32"/>
            <p:cNvSpPr txBox="1"/>
            <p:nvPr/>
          </p:nvSpPr>
          <p:spPr>
            <a:xfrm>
              <a:off x="1472556" y="1218678"/>
              <a:ext cx="27659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No more double effort!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72556" y="998559"/>
              <a:ext cx="39603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Integrated Processes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412194" y="3723878"/>
            <a:ext cx="1912334" cy="812442"/>
            <a:chOff x="1472558" y="998559"/>
            <a:chExt cx="4373230" cy="812442"/>
          </a:xfrm>
        </p:grpSpPr>
        <p:sp>
          <p:nvSpPr>
            <p:cNvPr id="36" name="TextBox 35"/>
            <p:cNvSpPr txBox="1"/>
            <p:nvPr/>
          </p:nvSpPr>
          <p:spPr>
            <a:xfrm>
              <a:off x="1472558" y="1257003"/>
              <a:ext cx="39603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Provides platform for parents to keep track of their child’s performance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72558" y="998559"/>
              <a:ext cx="43732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Involvement of Parents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4006056" y="1758559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3" name="Donut 24"/>
          <p:cNvSpPr/>
          <p:nvPr/>
        </p:nvSpPr>
        <p:spPr>
          <a:xfrm>
            <a:off x="4242130" y="1993038"/>
            <a:ext cx="391947" cy="39513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93562" y="2839032"/>
            <a:ext cx="2530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1024B00-53E7-4978-B590-7AEFCAEFC7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894" y="3869955"/>
            <a:ext cx="422176" cy="4221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5641808-DD89-41B0-B9E9-740EF38CD6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389" y="3875619"/>
            <a:ext cx="410847" cy="41084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FC82352-52D3-43E0-B0D0-FE5FFAC177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2482" y="3875764"/>
            <a:ext cx="422176" cy="42217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E24F7D3-ED5C-48BB-9541-68EF4DDDF3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19" y="1437650"/>
            <a:ext cx="2782294" cy="176414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CAA754A-3162-4E63-8E69-1E48D6D93D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3309" y="3844428"/>
            <a:ext cx="469210" cy="46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08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7056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7056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pic>
        <p:nvPicPr>
          <p:cNvPr id="2050" name="Picture 2" descr="Image result for boss baby">
            <a:extLst>
              <a:ext uri="{FF2B5EF4-FFF2-40B4-BE49-F238E27FC236}">
                <a16:creationId xmlns:a16="http://schemas.microsoft.com/office/drawing/2014/main" id="{6EBE390F-F29D-4CC4-B795-EB56E41E0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20573"/>
            <a:ext cx="2983188" cy="191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2" y="3159769"/>
            <a:ext cx="104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Edwin Tan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80" y="3467546"/>
            <a:ext cx="3760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29 years old Master Admin of the Centre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3 years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Patient and Meticulous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638E94C-3B11-44B4-9509-E18D217DDC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1064" y="2211593"/>
            <a:ext cx="548591" cy="5485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902B73-2464-49B0-80A4-2B7308B0039D}"/>
              </a:ext>
            </a:extLst>
          </p:cNvPr>
          <p:cNvSpPr txBox="1"/>
          <p:nvPr/>
        </p:nvSpPr>
        <p:spPr>
          <a:xfrm>
            <a:off x="4799978" y="2285833"/>
            <a:ext cx="254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Branch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33D2F98-91D4-42C4-8874-713C8D9E36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0741" y="2959263"/>
            <a:ext cx="548591" cy="5485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F6CF68-A952-469E-94C9-E4A4480CE551}"/>
              </a:ext>
            </a:extLst>
          </p:cNvPr>
          <p:cNvSpPr txBox="1"/>
          <p:nvPr/>
        </p:nvSpPr>
        <p:spPr>
          <a:xfrm>
            <a:off x="4799655" y="3033503"/>
            <a:ext cx="254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Admin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655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7056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7056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2" y="3159769"/>
            <a:ext cx="104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Alvin Tay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80" y="3467546"/>
            <a:ext cx="3760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29 years old Admin of the Bukit Panjang Branch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1 year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A detailed worker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638E94C-3B11-44B4-9509-E18D217DDC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1064" y="1635646"/>
            <a:ext cx="548591" cy="5485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902B73-2464-49B0-80A4-2B7308B0039D}"/>
              </a:ext>
            </a:extLst>
          </p:cNvPr>
          <p:cNvSpPr txBox="1"/>
          <p:nvPr/>
        </p:nvSpPr>
        <p:spPr>
          <a:xfrm>
            <a:off x="4799978" y="1709886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Student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33D2F98-91D4-42C4-8874-713C8D9E36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0741" y="2383316"/>
            <a:ext cx="548591" cy="5485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F6CF68-A952-469E-94C9-E4A4480CE551}"/>
              </a:ext>
            </a:extLst>
          </p:cNvPr>
          <p:cNvSpPr txBox="1"/>
          <p:nvPr/>
        </p:nvSpPr>
        <p:spPr>
          <a:xfrm>
            <a:off x="4799655" y="2457556"/>
            <a:ext cx="254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Tutor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BBA3D72-5F05-461B-BC7B-3C093443E1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0740" y="3125134"/>
            <a:ext cx="548591" cy="5485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746AC1-B2EA-42AF-9D72-EA3085BD9E1D}"/>
              </a:ext>
            </a:extLst>
          </p:cNvPr>
          <p:cNvSpPr txBox="1"/>
          <p:nvPr/>
        </p:nvSpPr>
        <p:spPr>
          <a:xfrm>
            <a:off x="4799654" y="3205226"/>
            <a:ext cx="2652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Subject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793C849-582D-4507-A4E5-BA006853CB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5683" y="3792473"/>
            <a:ext cx="548591" cy="548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E39AD3-46D2-4B7F-BFAC-3C313BBCF92E}"/>
              </a:ext>
            </a:extLst>
          </p:cNvPr>
          <p:cNvSpPr txBox="1"/>
          <p:nvPr/>
        </p:nvSpPr>
        <p:spPr>
          <a:xfrm>
            <a:off x="4794597" y="3872565"/>
            <a:ext cx="2652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Classes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15" name="Picture 6" descr="Related image">
            <a:extLst>
              <a:ext uri="{FF2B5EF4-FFF2-40B4-BE49-F238E27FC236}">
                <a16:creationId xmlns:a16="http://schemas.microsoft.com/office/drawing/2014/main" id="{EA742734-BC6A-4D45-AA70-BBD3F4744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24" b="99254" l="9961" r="89844">
                        <a14:foregroundMark x1="48145" y1="7090" x2="53711" y2="5224"/>
                        <a14:foregroundMark x1="53711" y1="5224" x2="54297" y2="5224"/>
                        <a14:foregroundMark x1="24023" y1="31716" x2="24805" y2="31157"/>
                        <a14:foregroundMark x1="38086" y1="47015" x2="35449" y2="56157"/>
                        <a14:foregroundMark x1="35449" y1="56157" x2="35352" y2="56343"/>
                        <a14:foregroundMark x1="57324" y1="46642" x2="59863" y2="54478"/>
                        <a14:foregroundMark x1="56836" y1="97948" x2="59570" y2="88060"/>
                        <a14:foregroundMark x1="40430" y1="95896" x2="39844" y2="98507"/>
                        <a14:foregroundMark x1="39941" y1="92164" x2="40430" y2="90485"/>
                        <a14:foregroundMark x1="55859" y1="89179" x2="58887" y2="83582"/>
                        <a14:foregroundMark x1="58887" y1="87500" x2="52637" y2="92351"/>
                        <a14:foregroundMark x1="58496" y1="85821" x2="58984" y2="89739"/>
                        <a14:backgroundMark x1="33984" y1="9515" x2="25781" y2="13246"/>
                        <a14:backgroundMark x1="34863" y1="11007" x2="30762" y2="13993"/>
                        <a14:backgroundMark x1="31055" y1="20336" x2="26563" y2="21082"/>
                        <a14:backgroundMark x1="31836" y1="19403" x2="28711" y2="20336"/>
                        <a14:backgroundMark x1="20801" y1="30410" x2="19531" y2="38246"/>
                        <a14:backgroundMark x1="25879" y1="65485" x2="6934" y2="63806"/>
                        <a14:backgroundMark x1="6934" y1="63806" x2="6934" y2="63806"/>
                        <a14:backgroundMark x1="81738" y1="30970" x2="81738" y2="30970"/>
                        <a14:backgroundMark x1="81250" y1="33582" x2="77930" y2="62127"/>
                        <a14:backgroundMark x1="76465" y1="40112" x2="80371" y2="4104"/>
                        <a14:backgroundMark x1="63770" y1="3731" x2="66797" y2="4664"/>
                        <a14:backgroundMark x1="60059" y1="746" x2="65527" y2="1679"/>
                        <a14:backgroundMark x1="58398" y1="1119" x2="57324" y2="373"/>
                        <a14:backgroundMark x1="35352" y1="93657" x2="31445" y2="98321"/>
                        <a14:backgroundMark x1="37988" y1="89179" x2="34668" y2="99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0313"/>
            <a:ext cx="3456384" cy="180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034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59313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59313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1" y="3159769"/>
            <a:ext cx="1042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Stacy Kim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79" y="3467546"/>
            <a:ext cx="3755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27 years old English Tutor of the Centre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2 years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Friendly and Creative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3074" name="Picture 2" descr="Image result for boss baby female">
            <a:extLst>
              <a:ext uri="{FF2B5EF4-FFF2-40B4-BE49-F238E27FC236}">
                <a16:creationId xmlns:a16="http://schemas.microsoft.com/office/drawing/2014/main" id="{1FF365C9-60B3-432E-BF8F-3C473C6FF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827583" y="1339443"/>
            <a:ext cx="1638803" cy="190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58631E6-2C64-406E-A0C7-4509B064A5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5976" y="1641540"/>
            <a:ext cx="517910" cy="5179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AE1AF25-32A6-475A-8B65-0D6CFA33D88D}"/>
              </a:ext>
            </a:extLst>
          </p:cNvPr>
          <p:cNvSpPr txBox="1"/>
          <p:nvPr/>
        </p:nvSpPr>
        <p:spPr>
          <a:xfrm>
            <a:off x="4873886" y="1700440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Reset Password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55BA52CC-7CDD-4725-A5B5-CCDA7471D6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5976" y="2335404"/>
            <a:ext cx="517910" cy="5179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DF168BA-F4DD-49B4-B0A1-59CC75789055}"/>
              </a:ext>
            </a:extLst>
          </p:cNvPr>
          <p:cNvSpPr txBox="1"/>
          <p:nvPr/>
        </p:nvSpPr>
        <p:spPr>
          <a:xfrm>
            <a:off x="4873886" y="2394304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Profile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B75C08F-7F14-464B-A2CA-4A992F98A6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5976" y="3088168"/>
            <a:ext cx="517910" cy="5179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416297E-49F1-4CF0-9EE4-299C6FCFE6FD}"/>
              </a:ext>
            </a:extLst>
          </p:cNvPr>
          <p:cNvSpPr txBox="1"/>
          <p:nvPr/>
        </p:nvSpPr>
        <p:spPr>
          <a:xfrm>
            <a:off x="4873886" y="3147068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Viewing of Classes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A5E1C33D-8B6A-4E66-9DE5-EA2692B40D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5976" y="3782032"/>
            <a:ext cx="517910" cy="51791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5586B11-BE7B-4F77-A0AB-C01403679E9C}"/>
              </a:ext>
            </a:extLst>
          </p:cNvPr>
          <p:cNvSpPr txBox="1"/>
          <p:nvPr/>
        </p:nvSpPr>
        <p:spPr>
          <a:xfrm>
            <a:off x="4873886" y="3840932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Grades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475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User Testing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With Stepping Stones Learning Centre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114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3"/>
                </a:solidFill>
                <a:latin typeface="Trebuchet MS" panose="020B0603020202020204" pitchFamily="34" charset="0"/>
              </a:rPr>
              <a:t>User Testing Plan</a:t>
            </a:r>
            <a:endParaRPr lang="ko-KR" altLang="en-US" dirty="0">
              <a:solidFill>
                <a:schemeClr val="accent3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Presenting our product to our client for the first time!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89402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Rounded Rectangle 10"/>
          <p:cNvSpPr/>
          <p:nvPr/>
        </p:nvSpPr>
        <p:spPr>
          <a:xfrm>
            <a:off x="4843727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Rounded Rectangle 10"/>
          <p:cNvSpPr/>
          <p:nvPr/>
        </p:nvSpPr>
        <p:spPr>
          <a:xfrm flipH="1">
            <a:off x="192104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Rounded Rectangle 10"/>
          <p:cNvSpPr/>
          <p:nvPr/>
        </p:nvSpPr>
        <p:spPr>
          <a:xfrm flipH="1">
            <a:off x="3275856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11561" y="1211764"/>
            <a:ext cx="2446274" cy="1252954"/>
            <a:chOff x="6888776" y="2084114"/>
            <a:chExt cx="1649930" cy="1252954"/>
          </a:xfrm>
        </p:grpSpPr>
        <p:sp>
          <p:nvSpPr>
            <p:cNvPr id="20" name="TextBox 19"/>
            <p:cNvSpPr txBox="1"/>
            <p:nvPr/>
          </p:nvSpPr>
          <p:spPr>
            <a:xfrm>
              <a:off x="6888776" y="2321405"/>
              <a:ext cx="164993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Stepping Stones Learning Centre</a:t>
              </a:r>
            </a:p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Bukit Panjang Branch</a:t>
              </a:r>
            </a:p>
            <a:p>
              <a:pPr algn="r"/>
              <a:r>
                <a:rPr lang="en-SG" sz="1200" dirty="0" err="1">
                  <a:latin typeface="Trebuchet MS" panose="020B0603020202020204" pitchFamily="34" charset="0"/>
                </a:rPr>
                <a:t>Blk</a:t>
              </a:r>
              <a:r>
                <a:rPr lang="en-SG" sz="1200" dirty="0">
                  <a:latin typeface="Trebuchet MS" panose="020B0603020202020204" pitchFamily="34" charset="0"/>
                </a:rPr>
                <a:t> 258 Bukit Panjang Ring Road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#01-52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Singapore 670258</a:t>
              </a:r>
              <a:endParaRPr lang="ko-KR" altLang="en-US" sz="1200" dirty="0"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83044" y="2084114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Location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56872" y="3446635"/>
            <a:ext cx="2887128" cy="1119029"/>
            <a:chOff x="5593168" y="2537429"/>
            <a:chExt cx="1455662" cy="1119029"/>
          </a:xfrm>
        </p:grpSpPr>
        <p:sp>
          <p:nvSpPr>
            <p:cNvPr id="23" name="TextBox 22"/>
            <p:cNvSpPr txBox="1"/>
            <p:nvPr/>
          </p:nvSpPr>
          <p:spPr>
            <a:xfrm>
              <a:off x="5599064" y="2825461"/>
              <a:ext cx="14497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Gather feedback regarding UI Design &amp; Navigation Flow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Gauge user’s comfortability with UI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Improve Portal based on feedbacks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93168" y="2537429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Objectives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280" y="3435846"/>
            <a:ext cx="2162404" cy="756304"/>
            <a:chOff x="2190867" y="1423766"/>
            <a:chExt cx="1455662" cy="756304"/>
          </a:xfrm>
        </p:grpSpPr>
        <p:sp>
          <p:nvSpPr>
            <p:cNvPr id="26" name="TextBox 25"/>
            <p:cNvSpPr txBox="1"/>
            <p:nvPr/>
          </p:nvSpPr>
          <p:spPr>
            <a:xfrm>
              <a:off x="2196763" y="1718405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28 July 2018, Saturday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2:30 pm – 3:30pm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90867" y="1423766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Time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94022" y="1266386"/>
            <a:ext cx="2232248" cy="756304"/>
            <a:chOff x="683645" y="1927822"/>
            <a:chExt cx="1455662" cy="756304"/>
          </a:xfrm>
        </p:grpSpPr>
        <p:sp>
          <p:nvSpPr>
            <p:cNvPr id="29" name="TextBox 28"/>
            <p:cNvSpPr txBox="1"/>
            <p:nvPr/>
          </p:nvSpPr>
          <p:spPr>
            <a:xfrm>
              <a:off x="689541" y="2222461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Adam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&amp;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Ben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83645" y="1927822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Number of Participants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4DB8346-AE3F-4A64-A155-7A5E9E0EB3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3085" y="2562202"/>
            <a:ext cx="624346" cy="62434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A408F91-579A-49FF-8EAE-CEDC0D148A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5588" y="1429424"/>
            <a:ext cx="472943" cy="47294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C4B19350-861C-4DDE-8D0D-EBEE150FA6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2102" y="1386709"/>
            <a:ext cx="515658" cy="51565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2219F6ED-2409-4928-B5EA-3DF64AC57A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1196" y="2609048"/>
            <a:ext cx="574083" cy="5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90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07704" y="1636516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Prefer to have the information displayed on one page if possible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Live Validation of Form fields to increase efficiency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399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79712" y="1737660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Fonts are too small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Open the Portal to Parents &amp; Students as well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45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92"/>
          <p:cNvSpPr>
            <a:spLocks noChangeArrowheads="1"/>
          </p:cNvSpPr>
          <p:nvPr/>
        </p:nvSpPr>
        <p:spPr bwMode="auto">
          <a:xfrm rot="5400000" flipH="1">
            <a:off x="5994253" y="-1602940"/>
            <a:ext cx="612000" cy="438900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AutoShape 92"/>
          <p:cNvSpPr>
            <a:spLocks noChangeArrowheads="1"/>
          </p:cNvSpPr>
          <p:nvPr/>
        </p:nvSpPr>
        <p:spPr bwMode="auto">
          <a:xfrm rot="5400000" flipH="1">
            <a:off x="5994255" y="-810851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4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AutoShape 92"/>
          <p:cNvSpPr>
            <a:spLocks noChangeArrowheads="1"/>
          </p:cNvSpPr>
          <p:nvPr/>
        </p:nvSpPr>
        <p:spPr bwMode="auto">
          <a:xfrm rot="5400000" flipH="1">
            <a:off x="5994255" y="-18763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AutoShape 92"/>
          <p:cNvSpPr>
            <a:spLocks noChangeArrowheads="1"/>
          </p:cNvSpPr>
          <p:nvPr/>
        </p:nvSpPr>
        <p:spPr bwMode="auto">
          <a:xfrm rot="5400000" flipH="1">
            <a:off x="5994255" y="773326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extBox 10"/>
          <p:cNvSpPr txBox="1"/>
          <p:nvPr/>
        </p:nvSpPr>
        <p:spPr bwMode="auto">
          <a:xfrm>
            <a:off x="4599292" y="427042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Introduction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18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7565"/>
            <a:ext cx="648000" cy="648000"/>
          </a:xfrm>
          <a:prstGeom prst="ellipse">
            <a:avLst/>
          </a:prstGeom>
          <a:solidFill>
            <a:schemeClr val="accent3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059653"/>
            <a:ext cx="648000" cy="648000"/>
          </a:xfrm>
          <a:prstGeom prst="ellipse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851741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43830"/>
            <a:ext cx="648000" cy="648000"/>
          </a:xfrm>
          <a:prstGeom prst="ellipse">
            <a:avLst/>
          </a:prstGeom>
          <a:solidFill>
            <a:schemeClr val="accent2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직사각형 69"/>
          <p:cNvSpPr/>
          <p:nvPr/>
        </p:nvSpPr>
        <p:spPr>
          <a:xfrm>
            <a:off x="3889314" y="319321"/>
            <a:ext cx="394660" cy="523220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직사각형 109"/>
          <p:cNvSpPr>
            <a:spLocks noChangeArrowheads="1"/>
          </p:cNvSpPr>
          <p:nvPr/>
        </p:nvSpPr>
        <p:spPr bwMode="auto">
          <a:xfrm>
            <a:off x="3889314" y="1115193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직사각형 110"/>
          <p:cNvSpPr>
            <a:spLocks noChangeArrowheads="1"/>
          </p:cNvSpPr>
          <p:nvPr/>
        </p:nvSpPr>
        <p:spPr bwMode="auto">
          <a:xfrm>
            <a:off x="3889314" y="1909625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직사각형 112"/>
          <p:cNvSpPr>
            <a:spLocks noChangeArrowheads="1"/>
          </p:cNvSpPr>
          <p:nvPr/>
        </p:nvSpPr>
        <p:spPr bwMode="auto">
          <a:xfrm>
            <a:off x="3889313" y="2698460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4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3" name="그룹 95"/>
          <p:cNvGrpSpPr/>
          <p:nvPr/>
        </p:nvGrpSpPr>
        <p:grpSpPr>
          <a:xfrm>
            <a:off x="7918690" y="519964"/>
            <a:ext cx="283532" cy="143201"/>
            <a:chOff x="7123783" y="2013388"/>
            <a:chExt cx="283532" cy="143201"/>
          </a:xfrm>
          <a:solidFill>
            <a:schemeClr val="accent3"/>
          </a:solidFill>
        </p:grpSpPr>
        <p:sp>
          <p:nvSpPr>
            <p:cNvPr id="34" name="이등변 삼각형 96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5" name="이등변 삼각형 97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6" name="그룹 98"/>
          <p:cNvGrpSpPr/>
          <p:nvPr/>
        </p:nvGrpSpPr>
        <p:grpSpPr>
          <a:xfrm>
            <a:off x="7918690" y="1312052"/>
            <a:ext cx="283532" cy="143201"/>
            <a:chOff x="7123783" y="2013388"/>
            <a:chExt cx="283532" cy="143201"/>
          </a:xfrm>
          <a:solidFill>
            <a:schemeClr val="accent4"/>
          </a:solidFill>
        </p:grpSpPr>
        <p:sp>
          <p:nvSpPr>
            <p:cNvPr id="37" name="이등변 삼각형 99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8" name="이등변 삼각형 100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9" name="그룹 101"/>
          <p:cNvGrpSpPr/>
          <p:nvPr/>
        </p:nvGrpSpPr>
        <p:grpSpPr>
          <a:xfrm>
            <a:off x="7918690" y="2104140"/>
            <a:ext cx="283532" cy="143201"/>
            <a:chOff x="7123783" y="2013388"/>
            <a:chExt cx="283532" cy="143201"/>
          </a:xfrm>
          <a:solidFill>
            <a:schemeClr val="accent1"/>
          </a:solidFill>
        </p:grpSpPr>
        <p:sp>
          <p:nvSpPr>
            <p:cNvPr id="40" name="이등변 삼각형 102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1" name="이등변 삼각형 103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42" name="그룹 104"/>
          <p:cNvGrpSpPr/>
          <p:nvPr/>
        </p:nvGrpSpPr>
        <p:grpSpPr>
          <a:xfrm>
            <a:off x="7918690" y="2896229"/>
            <a:ext cx="283532" cy="143201"/>
            <a:chOff x="7123783" y="2013388"/>
            <a:chExt cx="283532" cy="143201"/>
          </a:xfrm>
          <a:solidFill>
            <a:schemeClr val="accent2"/>
          </a:solidFill>
        </p:grpSpPr>
        <p:sp>
          <p:nvSpPr>
            <p:cNvPr id="43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4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49" name="TextBox 10"/>
          <p:cNvSpPr txBox="1"/>
          <p:nvPr/>
        </p:nvSpPr>
        <p:spPr bwMode="auto">
          <a:xfrm>
            <a:off x="4602540" y="1222914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Project Overview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2" name="TextBox 10"/>
          <p:cNvSpPr txBox="1"/>
          <p:nvPr/>
        </p:nvSpPr>
        <p:spPr bwMode="auto">
          <a:xfrm>
            <a:off x="4599292" y="2011746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Demonstration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5" name="TextBox 10"/>
          <p:cNvSpPr txBox="1"/>
          <p:nvPr/>
        </p:nvSpPr>
        <p:spPr bwMode="auto">
          <a:xfrm>
            <a:off x="4595568" y="2806181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User Testing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83568" y="483518"/>
            <a:ext cx="2592288" cy="1224136"/>
          </a:xfrm>
        </p:spPr>
        <p:txBody>
          <a:bodyPr/>
          <a:lstStyle/>
          <a:p>
            <a:pPr algn="l"/>
            <a:r>
              <a:rPr lang="en-US" altLang="ko-KR" dirty="0">
                <a:latin typeface="Trebuchet MS" panose="020B0603020202020204" pitchFamily="34" charset="0"/>
              </a:rPr>
              <a:t>Agenda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83568" y="1275606"/>
            <a:ext cx="2592288" cy="576064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Thriving Stones Project</a:t>
            </a:r>
          </a:p>
        </p:txBody>
      </p:sp>
      <p:sp>
        <p:nvSpPr>
          <p:cNvPr id="60" name="AutoShape 92"/>
          <p:cNvSpPr>
            <a:spLocks noChangeArrowheads="1"/>
          </p:cNvSpPr>
          <p:nvPr/>
        </p:nvSpPr>
        <p:spPr bwMode="auto">
          <a:xfrm rot="5400000" flipH="1">
            <a:off x="5994255" y="1565414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5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3435918"/>
            <a:ext cx="648000" cy="648000"/>
          </a:xfrm>
          <a:prstGeom prst="ellipse">
            <a:avLst/>
          </a:prstGeom>
          <a:solidFill>
            <a:schemeClr val="accent5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2" name="직사각형 112"/>
          <p:cNvSpPr>
            <a:spLocks noChangeArrowheads="1"/>
          </p:cNvSpPr>
          <p:nvPr/>
        </p:nvSpPr>
        <p:spPr bwMode="auto">
          <a:xfrm>
            <a:off x="3878895" y="3487674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5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3" name="그룹 104"/>
          <p:cNvGrpSpPr/>
          <p:nvPr/>
        </p:nvGrpSpPr>
        <p:grpSpPr>
          <a:xfrm>
            <a:off x="7918690" y="3688317"/>
            <a:ext cx="283532" cy="143201"/>
            <a:chOff x="7123783" y="2013388"/>
            <a:chExt cx="283532" cy="143201"/>
          </a:xfrm>
          <a:solidFill>
            <a:schemeClr val="accent5"/>
          </a:solidFill>
        </p:grpSpPr>
        <p:sp>
          <p:nvSpPr>
            <p:cNvPr id="64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65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67" name="TextBox 10"/>
          <p:cNvSpPr txBox="1"/>
          <p:nvPr/>
        </p:nvSpPr>
        <p:spPr bwMode="auto">
          <a:xfrm>
            <a:off x="4595568" y="3606028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Project Plan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7" name="AutoShape 92">
            <a:extLst>
              <a:ext uri="{FF2B5EF4-FFF2-40B4-BE49-F238E27FC236}">
                <a16:creationId xmlns:a16="http://schemas.microsoft.com/office/drawing/2014/main" id="{68C5CE75-278E-E343-A271-062D6AF744B1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5994255" y="2357502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noFill/>
          <a:ln w="25400">
            <a:solidFill>
              <a:srgbClr val="00B0F0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8" name="AutoShape 92">
            <a:extLst>
              <a:ext uri="{FF2B5EF4-FFF2-40B4-BE49-F238E27FC236}">
                <a16:creationId xmlns:a16="http://schemas.microsoft.com/office/drawing/2014/main" id="{EB9E14F5-695D-9148-9FFE-1CE46A397F5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3753597" y="4228006"/>
            <a:ext cx="648000" cy="648000"/>
          </a:xfrm>
          <a:prstGeom prst="ellipse">
            <a:avLst/>
          </a:prstGeom>
          <a:solidFill>
            <a:srgbClr val="00B0F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9" name="직사각형 112">
            <a:extLst>
              <a:ext uri="{FF2B5EF4-FFF2-40B4-BE49-F238E27FC236}">
                <a16:creationId xmlns:a16="http://schemas.microsoft.com/office/drawing/2014/main" id="{12E23CB3-9F3C-2149-8EBA-D2A66F239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895" y="4279762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6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9" name="그룹 104">
            <a:extLst>
              <a:ext uri="{FF2B5EF4-FFF2-40B4-BE49-F238E27FC236}">
                <a16:creationId xmlns:a16="http://schemas.microsoft.com/office/drawing/2014/main" id="{65F56CBB-8D3A-3543-B8DC-4BD89ABF9301}"/>
              </a:ext>
            </a:extLst>
          </p:cNvPr>
          <p:cNvGrpSpPr/>
          <p:nvPr/>
        </p:nvGrpSpPr>
        <p:grpSpPr>
          <a:xfrm>
            <a:off x="7918690" y="4480405"/>
            <a:ext cx="283532" cy="143201"/>
            <a:chOff x="7123783" y="2013388"/>
            <a:chExt cx="283532" cy="143201"/>
          </a:xfrm>
          <a:solidFill>
            <a:srgbClr val="00B0F0"/>
          </a:solidFill>
        </p:grpSpPr>
        <p:sp>
          <p:nvSpPr>
            <p:cNvPr id="70" name="이등변 삼각형 105">
              <a:extLst>
                <a:ext uri="{FF2B5EF4-FFF2-40B4-BE49-F238E27FC236}">
                  <a16:creationId xmlns:a16="http://schemas.microsoft.com/office/drawing/2014/main" id="{7E4F0AFD-6879-1946-9D1B-FD5B03F210D0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71" name="이등변 삼각형 106">
              <a:extLst>
                <a:ext uri="{FF2B5EF4-FFF2-40B4-BE49-F238E27FC236}">
                  <a16:creationId xmlns:a16="http://schemas.microsoft.com/office/drawing/2014/main" id="{65CC4E89-77F5-D445-AC73-8A2EAB748837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73" name="TextBox 10">
            <a:extLst>
              <a:ext uri="{FF2B5EF4-FFF2-40B4-BE49-F238E27FC236}">
                <a16:creationId xmlns:a16="http://schemas.microsoft.com/office/drawing/2014/main" id="{E146DE62-2354-DA4D-AD27-8AE976F7AEF8}"/>
              </a:ext>
            </a:extLst>
          </p:cNvPr>
          <p:cNvSpPr txBox="1"/>
          <p:nvPr/>
        </p:nvSpPr>
        <p:spPr bwMode="auto">
          <a:xfrm>
            <a:off x="4602540" y="4398116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X Factor &amp; Learning Outcomes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4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955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Methodology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Project Management</a:t>
            </a:r>
          </a:p>
        </p:txBody>
      </p:sp>
      <p:sp>
        <p:nvSpPr>
          <p:cNvPr id="4" name="Oval 3"/>
          <p:cNvSpPr/>
          <p:nvPr/>
        </p:nvSpPr>
        <p:spPr>
          <a:xfrm>
            <a:off x="4644008" y="227652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311288" y="2276529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567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8839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071233" y="2069238"/>
            <a:ext cx="2932815" cy="1477328"/>
            <a:chOff x="1448989" y="1595280"/>
            <a:chExt cx="3030085" cy="1477328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Requirements Analysis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System Design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Implementation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Testing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Deployment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Maintenance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Iterative Approach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1232" y="2067694"/>
            <a:ext cx="2932815" cy="738664"/>
            <a:chOff x="1448989" y="1595280"/>
            <a:chExt cx="3030085" cy="738664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Each iteration is of a fixed time length of approximately 2 weeks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Time Boxing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491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are we using?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702488" y="1275606"/>
            <a:ext cx="1721379" cy="1283038"/>
            <a:chOff x="2551705" y="4211306"/>
            <a:chExt cx="2357003" cy="1283038"/>
          </a:xfrm>
        </p:grpSpPr>
        <p:sp>
          <p:nvSpPr>
            <p:cNvPr id="54" name="TextBox 53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Github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is used primarily for the management and collaboration of our source codes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Collaboration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620259" y="1275606"/>
            <a:ext cx="1721379" cy="1283038"/>
            <a:chOff x="2551705" y="4211306"/>
            <a:chExt cx="2357003" cy="1283038"/>
          </a:xfrm>
        </p:grpSpPr>
        <p:sp>
          <p:nvSpPr>
            <p:cNvPr id="57" name="TextBox 56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Google Sheets is used to manage the Project Schedule and keep track of pending and completed tasks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Schedule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829904" y="1275606"/>
            <a:ext cx="1721379" cy="1467704"/>
            <a:chOff x="2551705" y="4211306"/>
            <a:chExt cx="2357003" cy="1467704"/>
          </a:xfrm>
        </p:grpSpPr>
        <p:sp>
          <p:nvSpPr>
            <p:cNvPr id="60" name="TextBox 59"/>
            <p:cNvSpPr txBox="1"/>
            <p:nvPr/>
          </p:nvSpPr>
          <p:spPr>
            <a:xfrm>
              <a:off x="2551706" y="4478681"/>
              <a:ext cx="23570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Microsoft Excel is the team’s primary tool for keeping track of project related metrics such as Task and Bug Metrics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Metrics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26" name="Picture 2" descr="Image result for github">
            <a:extLst>
              <a:ext uri="{FF2B5EF4-FFF2-40B4-BE49-F238E27FC236}">
                <a16:creationId xmlns:a16="http://schemas.microsoft.com/office/drawing/2014/main" id="{A08569ED-ED20-4C97-84EA-DBF4F6AE2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2" t="20601" r="6482" b="24800"/>
          <a:stretch/>
        </p:blipFill>
        <p:spPr bwMode="auto">
          <a:xfrm>
            <a:off x="644882" y="2723251"/>
            <a:ext cx="183659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EE4CF698-0BC1-414D-9D20-35A15742E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0" t="8858" r="19760" b="6287"/>
          <a:stretch/>
        </p:blipFill>
        <p:spPr bwMode="auto">
          <a:xfrm>
            <a:off x="3744453" y="2633240"/>
            <a:ext cx="1655093" cy="147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icrosoft excel">
            <a:extLst>
              <a:ext uri="{FF2B5EF4-FFF2-40B4-BE49-F238E27FC236}">
                <a16:creationId xmlns:a16="http://schemas.microsoft.com/office/drawing/2014/main" id="{1353EDED-1FD9-4E42-9D65-D562333BD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60" y="2756961"/>
            <a:ext cx="1572031" cy="154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396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we are keeping track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DE5718E-4861-4BF6-B707-8AA286FE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9752" y="1779662"/>
            <a:ext cx="1224136" cy="1224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3EF824-1784-4D07-98A7-8B63A6E88CB6}"/>
              </a:ext>
            </a:extLst>
          </p:cNvPr>
          <p:cNvSpPr txBox="1"/>
          <p:nvPr/>
        </p:nvSpPr>
        <p:spPr>
          <a:xfrm>
            <a:off x="2141730" y="3075806"/>
            <a:ext cx="162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9AA4C"/>
                </a:solidFill>
                <a:latin typeface="Trebuchet MS" panose="020B0603020202020204" pitchFamily="34" charset="0"/>
              </a:rPr>
              <a:t>Task Metrics</a:t>
            </a:r>
            <a:endParaRPr lang="en-SG" b="1" dirty="0">
              <a:solidFill>
                <a:srgbClr val="F9AA4C"/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F2DC925-49B5-46AC-A46C-556B29B25E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8064" y="1779662"/>
            <a:ext cx="1224136" cy="12241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ABF364-E453-486E-949E-993EB4E3F615}"/>
              </a:ext>
            </a:extLst>
          </p:cNvPr>
          <p:cNvSpPr txBox="1"/>
          <p:nvPr/>
        </p:nvSpPr>
        <p:spPr>
          <a:xfrm>
            <a:off x="5040052" y="307580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9AA4C"/>
                </a:solidFill>
                <a:latin typeface="Trebuchet MS" panose="020B0603020202020204" pitchFamily="34" charset="0"/>
              </a:rPr>
              <a:t>Bug Metrics</a:t>
            </a:r>
            <a:endParaRPr lang="en-SG" b="1" dirty="0">
              <a:solidFill>
                <a:srgbClr val="F9AA4C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28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Single Corner Rounded 31">
            <a:extLst>
              <a:ext uri="{FF2B5EF4-FFF2-40B4-BE49-F238E27FC236}">
                <a16:creationId xmlns:a16="http://schemas.microsoft.com/office/drawing/2014/main" id="{22B27EE1-C4A9-407E-AA80-502122B04B51}"/>
              </a:ext>
            </a:extLst>
          </p:cNvPr>
          <p:cNvSpPr/>
          <p:nvPr/>
        </p:nvSpPr>
        <p:spPr>
          <a:xfrm>
            <a:off x="6372201" y="1203598"/>
            <a:ext cx="1996848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In the Proposal…</a:t>
            </a:r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9F64EE27-E77C-4F31-A575-50AAD4B8BF62}"/>
              </a:ext>
            </a:extLst>
          </p:cNvPr>
          <p:cNvSpPr/>
          <p:nvPr/>
        </p:nvSpPr>
        <p:spPr>
          <a:xfrm>
            <a:off x="4932040" y="1203598"/>
            <a:ext cx="182269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C42F79A7-6561-44CC-BD75-264817260BD3}"/>
              </a:ext>
            </a:extLst>
          </p:cNvPr>
          <p:cNvSpPr/>
          <p:nvPr/>
        </p:nvSpPr>
        <p:spPr>
          <a:xfrm>
            <a:off x="3059832" y="1207116"/>
            <a:ext cx="2132053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59F43C77-08D9-4652-937D-EE2C69F4ED37}"/>
              </a:ext>
            </a:extLst>
          </p:cNvPr>
          <p:cNvSpPr/>
          <p:nvPr/>
        </p:nvSpPr>
        <p:spPr>
          <a:xfrm>
            <a:off x="783038" y="1207116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6CC805-EA83-44D7-994E-DB146C8B40E4}"/>
              </a:ext>
            </a:extLst>
          </p:cNvPr>
          <p:cNvSpPr txBox="1"/>
          <p:nvPr/>
        </p:nvSpPr>
        <p:spPr>
          <a:xfrm>
            <a:off x="1677586" y="120359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4742EE-F774-4DEC-8A04-5F9583B7E751}"/>
              </a:ext>
            </a:extLst>
          </p:cNvPr>
          <p:cNvSpPr txBox="1"/>
          <p:nvPr/>
        </p:nvSpPr>
        <p:spPr>
          <a:xfrm>
            <a:off x="3570043" y="1211596"/>
            <a:ext cx="152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264981-1A25-4399-83B7-36849368C693}"/>
              </a:ext>
            </a:extLst>
          </p:cNvPr>
          <p:cNvSpPr txBox="1"/>
          <p:nvPr/>
        </p:nvSpPr>
        <p:spPr>
          <a:xfrm>
            <a:off x="5319613" y="1211596"/>
            <a:ext cx="130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A0978A-E351-42D6-9A2E-C77452A0C956}"/>
              </a:ext>
            </a:extLst>
          </p:cNvPr>
          <p:cNvSpPr txBox="1"/>
          <p:nvPr/>
        </p:nvSpPr>
        <p:spPr>
          <a:xfrm>
            <a:off x="6898748" y="1185232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GOOD TO HAVE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D2284-F01D-4AAB-AB72-CE2931759DED}"/>
              </a:ext>
            </a:extLst>
          </p:cNvPr>
          <p:cNvSpPr txBox="1"/>
          <p:nvPr/>
        </p:nvSpPr>
        <p:spPr>
          <a:xfrm>
            <a:off x="780056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A62F33-C7E2-485B-B703-F9ABFD459773}"/>
              </a:ext>
            </a:extLst>
          </p:cNvPr>
          <p:cNvSpPr txBox="1"/>
          <p:nvPr/>
        </p:nvSpPr>
        <p:spPr>
          <a:xfrm>
            <a:off x="1889442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7794E4-33ED-4BFF-90E1-09485D30A91C}"/>
              </a:ext>
            </a:extLst>
          </p:cNvPr>
          <p:cNvSpPr txBox="1"/>
          <p:nvPr/>
        </p:nvSpPr>
        <p:spPr>
          <a:xfrm>
            <a:off x="783038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Sign Ups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Data Retrieval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Details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2F3BF7-A157-415E-AEEA-4781EB7DCCFE}"/>
              </a:ext>
            </a:extLst>
          </p:cNvPr>
          <p:cNvSpPr txBox="1"/>
          <p:nvPr/>
        </p:nvSpPr>
        <p:spPr>
          <a:xfrm>
            <a:off x="2012525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95194E-420B-4F1A-965B-71F8DAAF0CAC}"/>
              </a:ext>
            </a:extLst>
          </p:cNvPr>
          <p:cNvSpPr txBox="1"/>
          <p:nvPr/>
        </p:nvSpPr>
        <p:spPr>
          <a:xfrm>
            <a:off x="774951" y="265305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56559F-CD25-43EC-B726-DE350CE05237}"/>
              </a:ext>
            </a:extLst>
          </p:cNvPr>
          <p:cNvSpPr txBox="1"/>
          <p:nvPr/>
        </p:nvSpPr>
        <p:spPr>
          <a:xfrm>
            <a:off x="3596304" y="150770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List of Payments made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Payment status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4BE14F-FDE2-4115-B3CB-1FECED1F9372}"/>
              </a:ext>
            </a:extLst>
          </p:cNvPr>
          <p:cNvSpPr txBox="1"/>
          <p:nvPr/>
        </p:nvSpPr>
        <p:spPr>
          <a:xfrm>
            <a:off x="3596304" y="216575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Classes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Upcoming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Assignments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Push Notifications for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upcoming classes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EE122A-A0F5-43AF-8ECA-5A505E8527FE}"/>
              </a:ext>
            </a:extLst>
          </p:cNvPr>
          <p:cNvSpPr txBox="1"/>
          <p:nvPr/>
        </p:nvSpPr>
        <p:spPr>
          <a:xfrm>
            <a:off x="3564913" y="2803218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Students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Reminder for Attendance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Taking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991750-5FA0-4716-96F3-3118B71BB939}"/>
              </a:ext>
            </a:extLst>
          </p:cNvPr>
          <p:cNvSpPr txBox="1"/>
          <p:nvPr/>
        </p:nvSpPr>
        <p:spPr>
          <a:xfrm>
            <a:off x="5191109" y="1504187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2725CE-4366-4DC6-9233-8DF29C64FA65}"/>
              </a:ext>
            </a:extLst>
          </p:cNvPr>
          <p:cNvSpPr txBox="1"/>
          <p:nvPr/>
        </p:nvSpPr>
        <p:spPr>
          <a:xfrm>
            <a:off x="5191109" y="1936389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2EFC99-E0C8-493A-A299-C5DC0F0EF69B}"/>
              </a:ext>
            </a:extLst>
          </p:cNvPr>
          <p:cNvSpPr txBox="1"/>
          <p:nvPr/>
        </p:nvSpPr>
        <p:spPr>
          <a:xfrm>
            <a:off x="6833046" y="1765817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71B28E-F6DA-45C5-B295-F69D06D7C9CA}"/>
              </a:ext>
            </a:extLst>
          </p:cNvPr>
          <p:cNvSpPr txBox="1"/>
          <p:nvPr/>
        </p:nvSpPr>
        <p:spPr>
          <a:xfrm>
            <a:off x="6833046" y="2416827"/>
            <a:ext cx="1642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</p:txBody>
      </p:sp>
    </p:spTree>
    <p:extLst>
      <p:ext uri="{BB962C8B-B14F-4D97-AF65-F5344CB8AC3E}">
        <p14:creationId xmlns:p14="http://schemas.microsoft.com/office/powerpoint/2010/main" val="1189390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666383" y="1208752"/>
            <a:ext cx="2686351" cy="3345906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614155" y="1203598"/>
            <a:ext cx="2686351" cy="3351060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70302020209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70D50-422F-4CAE-B317-38E5D66C70F8}"/>
              </a:ext>
            </a:extLst>
          </p:cNvPr>
          <p:cNvSpPr/>
          <p:nvPr/>
        </p:nvSpPr>
        <p:spPr>
          <a:xfrm>
            <a:off x="4436552" y="2903399"/>
            <a:ext cx="1810674" cy="51019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913855" y="1203597"/>
            <a:ext cx="3334423" cy="3351061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D98607-AF3C-47AB-87BD-7CC2346B66B0}"/>
              </a:ext>
            </a:extLst>
          </p:cNvPr>
          <p:cNvSpPr/>
          <p:nvPr/>
        </p:nvSpPr>
        <p:spPr>
          <a:xfrm>
            <a:off x="964367" y="4022502"/>
            <a:ext cx="991667" cy="461665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2CBB04-82BB-45AB-9C68-F052BEBA5B5E}"/>
              </a:ext>
            </a:extLst>
          </p:cNvPr>
          <p:cNvSpPr/>
          <p:nvPr/>
        </p:nvSpPr>
        <p:spPr>
          <a:xfrm>
            <a:off x="2049484" y="1924262"/>
            <a:ext cx="1046353" cy="26658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75BF23-DE13-495A-870A-8032FFE30FCE}"/>
              </a:ext>
            </a:extLst>
          </p:cNvPr>
          <p:cNvSpPr/>
          <p:nvPr/>
        </p:nvSpPr>
        <p:spPr>
          <a:xfrm>
            <a:off x="955434" y="3437728"/>
            <a:ext cx="991667" cy="16654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407884-E7F1-434C-8F88-1D346BA6183F}"/>
              </a:ext>
            </a:extLst>
          </p:cNvPr>
          <p:cNvSpPr/>
          <p:nvPr/>
        </p:nvSpPr>
        <p:spPr>
          <a:xfrm>
            <a:off x="2069820" y="2748641"/>
            <a:ext cx="1227104" cy="744013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AE944A-08DB-4CC0-8C61-E414BA8ED947}"/>
              </a:ext>
            </a:extLst>
          </p:cNvPr>
          <p:cNvSpPr/>
          <p:nvPr/>
        </p:nvSpPr>
        <p:spPr>
          <a:xfrm>
            <a:off x="6484001" y="1527844"/>
            <a:ext cx="1810674" cy="53984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Updated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533281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899592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008978" y="1509359"/>
            <a:ext cx="1046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Admin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Branch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Subject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905493" y="2803185"/>
            <a:ext cx="1263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008978" y="2185535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899592" y="2032579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014908" y="3508053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4490061" y="1201947"/>
            <a:ext cx="156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6684326" y="1201947"/>
            <a:ext cx="124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4431773" y="150538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2952646" y="2195576"/>
            <a:ext cx="1321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905493" y="3560837"/>
            <a:ext cx="1150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4487058" y="343509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4431773" y="1988545"/>
            <a:ext cx="16424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Branches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Tutors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6510878" y="1505381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70302020209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Reading of reward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4C519A-3D3E-46C4-A9BC-1BC9CB0AC174}"/>
              </a:ext>
            </a:extLst>
          </p:cNvPr>
          <p:cNvSpPr txBox="1"/>
          <p:nvPr/>
        </p:nvSpPr>
        <p:spPr>
          <a:xfrm>
            <a:off x="2007466" y="2715766"/>
            <a:ext cx="1104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Tutor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F26BCD-A2DF-4E5B-81E4-56E5351B182F}"/>
              </a:ext>
            </a:extLst>
          </p:cNvPr>
          <p:cNvSpPr txBox="1"/>
          <p:nvPr/>
        </p:nvSpPr>
        <p:spPr>
          <a:xfrm>
            <a:off x="899592" y="3969884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Parent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109114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558057" y="1208752"/>
            <a:ext cx="2686351" cy="3451230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505829" y="1203598"/>
            <a:ext cx="2686351" cy="3456384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964363" y="1203598"/>
            <a:ext cx="3494924" cy="3456384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AD99C6-8490-4B94-AF99-08F033A411B2}"/>
              </a:ext>
            </a:extLst>
          </p:cNvPr>
          <p:cNvSpPr/>
          <p:nvPr/>
        </p:nvSpPr>
        <p:spPr>
          <a:xfrm>
            <a:off x="1024986" y="4073963"/>
            <a:ext cx="1168475" cy="5152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7118704-7EE0-4DFF-B734-9C19E55D4E66}"/>
              </a:ext>
            </a:extLst>
          </p:cNvPr>
          <p:cNvSpPr/>
          <p:nvPr/>
        </p:nvSpPr>
        <p:spPr>
          <a:xfrm>
            <a:off x="4634713" y="3553903"/>
            <a:ext cx="1168475" cy="519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49B638-6EE8-4102-A860-B3868718D6E3}"/>
              </a:ext>
            </a:extLst>
          </p:cNvPr>
          <p:cNvSpPr/>
          <p:nvPr/>
        </p:nvSpPr>
        <p:spPr>
          <a:xfrm>
            <a:off x="974407" y="1532979"/>
            <a:ext cx="1168475" cy="552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93ACF9-BD28-4755-91E7-290BB9712301}"/>
              </a:ext>
            </a:extLst>
          </p:cNvPr>
          <p:cNvSpPr/>
          <p:nvPr/>
        </p:nvSpPr>
        <p:spPr>
          <a:xfrm>
            <a:off x="2189699" y="1543273"/>
            <a:ext cx="2101498" cy="6371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7652E2D-0D8E-4DD7-881C-DE017A8AC8C4}"/>
              </a:ext>
            </a:extLst>
          </p:cNvPr>
          <p:cNvSpPr/>
          <p:nvPr/>
        </p:nvSpPr>
        <p:spPr>
          <a:xfrm>
            <a:off x="2201795" y="2611163"/>
            <a:ext cx="1168475" cy="9353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2F1796-49EC-4559-81F4-802C66630D42}"/>
              </a:ext>
            </a:extLst>
          </p:cNvPr>
          <p:cNvSpPr/>
          <p:nvPr/>
        </p:nvSpPr>
        <p:spPr>
          <a:xfrm>
            <a:off x="1000253" y="2882591"/>
            <a:ext cx="1168475" cy="66392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Scope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787823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latin typeface="Trebuchet MS" panose="020B0603020202020204" pitchFamily="34" charset="0"/>
              </a:rPr>
              <a:t>Current Progress</a:t>
            </a:r>
            <a:endParaRPr lang="en-US" altLang="ko-KR" dirty="0">
              <a:latin typeface="Trebuchet MS" panose="020B06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424955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992571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111411" y="1505591"/>
            <a:ext cx="1069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Admin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Branch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Subject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976524" y="2873965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101957" y="2185535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1001106" y="2085508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105305" y="3558767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60302020202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60302020202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60302020202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4381735" y="1201947"/>
            <a:ext cx="156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6576000" y="1201947"/>
            <a:ext cx="124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4562370" y="150559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3074856" y="1516698"/>
            <a:ext cx="1295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992571" y="3632620"/>
            <a:ext cx="1150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4556070" y="1955420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4562370" y="2635063"/>
            <a:ext cx="16424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Branches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Tutors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6362536" y="1509358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Reading of reward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4C519A-3D3E-46C4-A9BC-1BC9CB0AC174}"/>
              </a:ext>
            </a:extLst>
          </p:cNvPr>
          <p:cNvSpPr txBox="1"/>
          <p:nvPr/>
        </p:nvSpPr>
        <p:spPr>
          <a:xfrm>
            <a:off x="2111411" y="2749040"/>
            <a:ext cx="1150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Tutor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5D0D86-DFA2-45AD-B060-A85E8F294D9A}"/>
              </a:ext>
            </a:extLst>
          </p:cNvPr>
          <p:cNvSpPr txBox="1"/>
          <p:nvPr/>
        </p:nvSpPr>
        <p:spPr>
          <a:xfrm>
            <a:off x="971600" y="4042582"/>
            <a:ext cx="1197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Parent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255955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Proposed Schedule</a:t>
            </a:r>
          </a:p>
        </p:txBody>
      </p:sp>
      <p:pic>
        <p:nvPicPr>
          <p:cNvPr id="2050" name="Picture 2" descr="Timeline">
            <a:extLst>
              <a:ext uri="{FF2B5EF4-FFF2-40B4-BE49-F238E27FC236}">
                <a16:creationId xmlns:a16="http://schemas.microsoft.com/office/drawing/2014/main" id="{8D922CB6-EBC2-4252-8DDF-B7B6728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03598"/>
            <a:ext cx="7488832" cy="342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886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283718"/>
            <a:ext cx="2019019" cy="22322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Mass Uploading of Tutors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Schedule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ConnectionManager</a:t>
            </a:r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4EA92-1E67-477F-B3BB-ED48497DF0A7}"/>
              </a:ext>
            </a:extLst>
          </p:cNvPr>
          <p:cNvSpPr/>
          <p:nvPr/>
        </p:nvSpPr>
        <p:spPr>
          <a:xfrm>
            <a:off x="6516216" y="3159504"/>
            <a:ext cx="1800195" cy="27634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Current Project Schedule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836712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816967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824446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311667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Requirements Gathering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Technical Research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Logo Design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Roles Assignment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Proposal Preparation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291693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Design ER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Use Case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Draft Sequence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Database Setup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283718"/>
            <a:ext cx="1944211" cy="26338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Login/Logout (Web, App)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 (Web, App)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Users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UI Design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Proposal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20 Jun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801952"/>
            <a:ext cx="1656184" cy="885957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Supervisor Meeting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27 Jul</a:t>
            </a:r>
            <a:endParaRPr lang="en-US" sz="11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28 Jul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804CDE-5220-4158-AC83-0C39F088CECE}"/>
              </a:ext>
            </a:extLst>
          </p:cNvPr>
          <p:cNvSpPr/>
          <p:nvPr/>
        </p:nvSpPr>
        <p:spPr>
          <a:xfrm>
            <a:off x="6516215" y="3851748"/>
            <a:ext cx="1800195" cy="592209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6314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Current Project Schedule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368875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352107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352107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352107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349130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4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356609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364088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6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364088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1843829"/>
            <a:ext cx="1872175" cy="31761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 Authentication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Admin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Branch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Verification emails when accounts are created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Registration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Student Mass Update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Schedule Display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Dashboard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students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tutors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branches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classes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1823855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Reports</a:t>
            </a:r>
          </a:p>
          <a:p>
            <a:endParaRPr lang="en-US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Reports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1815881"/>
            <a:ext cx="1944211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Calculations (Expenses,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Profits, Revenue)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to CSV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Viewing of Report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1815881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Tutors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(CSV)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699542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17 Aug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699542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B70DC7-601D-45D7-8C0B-94949FFD0232}"/>
              </a:ext>
            </a:extLst>
          </p:cNvPr>
          <p:cNvSpPr/>
          <p:nvPr/>
        </p:nvSpPr>
        <p:spPr>
          <a:xfrm>
            <a:off x="825775" y="2403635"/>
            <a:ext cx="1730001" cy="1500478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3EA6AE-DEE6-42F2-BF55-5FC2D01FEA8B}"/>
              </a:ext>
            </a:extLst>
          </p:cNvPr>
          <p:cNvSpPr/>
          <p:nvPr/>
        </p:nvSpPr>
        <p:spPr>
          <a:xfrm>
            <a:off x="2699767" y="2355726"/>
            <a:ext cx="1512194" cy="563207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5BF887-7343-41A2-8910-D6416BE137FD}"/>
              </a:ext>
            </a:extLst>
          </p:cNvPr>
          <p:cNvSpPr/>
          <p:nvPr/>
        </p:nvSpPr>
        <p:spPr>
          <a:xfrm>
            <a:off x="6516218" y="1959897"/>
            <a:ext cx="1800195" cy="28803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5A429F-A36C-4F67-9AE8-5ABCCA7A93E9}"/>
              </a:ext>
            </a:extLst>
          </p:cNvPr>
          <p:cNvSpPr/>
          <p:nvPr/>
        </p:nvSpPr>
        <p:spPr>
          <a:xfrm>
            <a:off x="897783" y="4299942"/>
            <a:ext cx="1225945" cy="72008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1233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976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Current Project Schedule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2268759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2251991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2251991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2251991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2249014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8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2256493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9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4" y="2263972"/>
            <a:ext cx="68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3" y="2263972"/>
            <a:ext cx="652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743714"/>
            <a:ext cx="1872175" cy="155622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Attendace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before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 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for late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payments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737221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Preparation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Pay Slips to Tutors (PDF)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Invoices to Parents (PDF)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Payment Tracking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715764"/>
            <a:ext cx="1944211" cy="12376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Overview of Financial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Overdue Payments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Information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715765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UI Enhancement</a:t>
            </a:r>
          </a:p>
          <a:p>
            <a:endParaRPr lang="en-US" sz="9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1992"/>
            <a:ext cx="1656184" cy="911574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US" sz="11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Mid Term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4 Oct – 10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1599426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Final Presentation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19 Nov – 27 Nov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Scroll: Horizontal 18">
            <a:extLst>
              <a:ext uri="{FF2B5EF4-FFF2-40B4-BE49-F238E27FC236}">
                <a16:creationId xmlns:a16="http://schemas.microsoft.com/office/drawing/2014/main" id="{47D35027-34A7-48D5-B235-978D76E3E6AE}"/>
              </a:ext>
            </a:extLst>
          </p:cNvPr>
          <p:cNvSpPr/>
          <p:nvPr/>
        </p:nvSpPr>
        <p:spPr>
          <a:xfrm>
            <a:off x="4572000" y="1161992"/>
            <a:ext cx="1656184" cy="911574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US" sz="11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29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2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Risk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541497"/>
              </p:ext>
            </p:extLst>
          </p:nvPr>
        </p:nvGraphicFramePr>
        <p:xfrm>
          <a:off x="251520" y="771550"/>
          <a:ext cx="8568950" cy="406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1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622">
                  <a:extLst>
                    <a:ext uri="{9D8B030D-6E8A-4147-A177-3AD203B41FA5}">
                      <a16:colId xmlns:a16="http://schemas.microsoft.com/office/drawing/2014/main" val="2205587634"/>
                    </a:ext>
                  </a:extLst>
                </a:gridCol>
                <a:gridCol w="836456">
                  <a:extLst>
                    <a:ext uri="{9D8B030D-6E8A-4147-A177-3AD203B41FA5}">
                      <a16:colId xmlns:a16="http://schemas.microsoft.com/office/drawing/2014/main" val="343011193"/>
                    </a:ext>
                  </a:extLst>
                </a:gridCol>
                <a:gridCol w="836456">
                  <a:extLst>
                    <a:ext uri="{9D8B030D-6E8A-4147-A177-3AD203B41FA5}">
                      <a16:colId xmlns:a16="http://schemas.microsoft.com/office/drawing/2014/main" val="2619477481"/>
                    </a:ext>
                  </a:extLst>
                </a:gridCol>
                <a:gridCol w="2129160">
                  <a:extLst>
                    <a:ext uri="{9D8B030D-6E8A-4147-A177-3AD203B41FA5}">
                      <a16:colId xmlns:a16="http://schemas.microsoft.com/office/drawing/2014/main" val="1995309232"/>
                    </a:ext>
                  </a:extLst>
                </a:gridCol>
              </a:tblGrid>
              <a:tr h="2742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Risk Statement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Consequence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Likelihood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Impact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Level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Mitigation Plan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Miscommunication of project requirements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between the team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and the client.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Product might not match client’s needs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Need to reconstruct product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Delay in project progress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Medium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Frequent User Testing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Involves the client throughout the project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Receive constant feedback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The team might not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be used to the new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development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environment and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languages implemented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for the system.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More time required to complete a functionality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Significant delay in project progress considering the scale of our scope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Low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B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Finalise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 system architecture before start of project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Have a more experienced member working with the other member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Be familiar with the technical tools in advance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SG" altLang="ko-KR" sz="11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ontinuously</a:t>
                      </a:r>
                      <a:r>
                        <a:rPr lang="en-SG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 changing client requirements and hence inflating scope 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Need to reconstruct completed functions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Significant delay in progress 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Difficulty in completing project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Medium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Detailed project schedule for overview of capacity the team is working at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Have the client understand that not all requests can be fulfilled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Prioritise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 and complete important functions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06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X Factor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unique point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22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X Factor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4227934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Reduction of time taken to complete daily administrative tasks for an estimate of 30 - 40%</a:t>
            </a:r>
          </a:p>
        </p:txBody>
      </p:sp>
    </p:spTree>
    <p:extLst>
      <p:ext uri="{BB962C8B-B14F-4D97-AF65-F5344CB8AC3E}">
        <p14:creationId xmlns:p14="http://schemas.microsoft.com/office/powerpoint/2010/main" val="3456268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Learning Outcomes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Main Takeaways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321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Learning Outcomes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the team has gained over this period</a:t>
            </a:r>
          </a:p>
        </p:txBody>
      </p:sp>
      <p:sp>
        <p:nvSpPr>
          <p:cNvPr id="4" name="Oval 3"/>
          <p:cNvSpPr/>
          <p:nvPr/>
        </p:nvSpPr>
        <p:spPr>
          <a:xfrm>
            <a:off x="4849012" y="1340425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2724" y="1340425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3076" y="2977365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49012" y="2977365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112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463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3400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3400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32669" y="1133134"/>
            <a:ext cx="2932815" cy="1292662"/>
            <a:chOff x="1448989" y="1595280"/>
            <a:chExt cx="3030085" cy="1292662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better time management skills now that we have experienced juggling both internship and FYP without compromising the quality of either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Time Management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82388" y="2770074"/>
            <a:ext cx="2932815" cy="1477328"/>
            <a:chOff x="1448989" y="1595280"/>
            <a:chExt cx="3030085" cy="1477328"/>
          </a:xfrm>
        </p:grpSpPr>
        <p:sp>
          <p:nvSpPr>
            <p:cNvPr id="20" name="TextBox 19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Our client does not operate in the Technology industry and hence the team is required to convert technical terms into more understandable terms to facilitate communication between both parties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Communication Skills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656236" y="1131590"/>
            <a:ext cx="2932815" cy="1292662"/>
            <a:chOff x="1448989" y="1595280"/>
            <a:chExt cx="3030085" cy="1292662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faced rather large changes in the project scope and architecture yet we have managed to react and continue to implement the new requirements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Adaptation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5955" y="2768530"/>
            <a:ext cx="2932815" cy="1846659"/>
            <a:chOff x="1448989" y="1595280"/>
            <a:chExt cx="3030085" cy="1846659"/>
          </a:xfrm>
        </p:grpSpPr>
        <p:sp>
          <p:nvSpPr>
            <p:cNvPr id="29" name="TextBox 28"/>
            <p:cNvSpPr txBox="1"/>
            <p:nvPr/>
          </p:nvSpPr>
          <p:spPr>
            <a:xfrm>
              <a:off x="1454023" y="1872279"/>
              <a:ext cx="3023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client has certain expectations that when implemented would delay project progress and might affect quality of end product delivered. The team would then have to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prioritise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communicate our rationale behind the functionalities to implement to our client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Manage Client’s expectations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835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Thank you!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2C0ED1-C9FE-46AD-AB9F-FFAA40D291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4299942"/>
            <a:ext cx="9144000" cy="288032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Any Questions?</a:t>
            </a:r>
            <a:endParaRPr lang="en-SG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36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79712" y="3745823"/>
            <a:ext cx="1764096" cy="603541"/>
            <a:chOff x="3746999" y="3327771"/>
            <a:chExt cx="1617089" cy="603541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Tang Hui Xin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46999" y="3681732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Project Manager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Quality Assurance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81143" y="3745823"/>
            <a:ext cx="1754953" cy="600048"/>
            <a:chOff x="3755380" y="3327771"/>
            <a:chExt cx="1608708" cy="600048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San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55380" y="3681732"/>
              <a:ext cx="1352968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Lead Front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25204" y="3745823"/>
            <a:ext cx="1775187" cy="600048"/>
            <a:chOff x="3736832" y="3327771"/>
            <a:chExt cx="1627256" cy="600048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Riana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36832" y="3681732"/>
              <a:ext cx="135296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Lead Back End Developer</a:t>
              </a:r>
            </a:p>
          </p:txBody>
        </p:sp>
      </p:grp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10D1DA6-2D76-0048-9F8B-3AF3806CFB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" b="1173"/>
          <a:stretch>
            <a:fillRect/>
          </a:stretch>
        </p:blipFill>
        <p:spPr>
          <a:xfrm>
            <a:off x="1044575" y="1258888"/>
            <a:ext cx="1798638" cy="2339975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59537E0-61DD-6542-9AFD-36E10C42E5C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3635375" y="1258888"/>
            <a:ext cx="1800225" cy="2339975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AA797FC-7F7D-944B-A79B-EA5371E438C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11567"/>
          <a:stretch>
            <a:fillRect/>
          </a:stretch>
        </p:blipFill>
        <p:spPr>
          <a:xfrm>
            <a:off x="6300788" y="1258888"/>
            <a:ext cx="1798637" cy="2339975"/>
          </a:xfrm>
        </p:spPr>
      </p:pic>
    </p:spTree>
    <p:extLst>
      <p:ext uri="{BB962C8B-B14F-4D97-AF65-F5344CB8AC3E}">
        <p14:creationId xmlns:p14="http://schemas.microsoft.com/office/powerpoint/2010/main" val="82717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877811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43608" y="3745823"/>
            <a:ext cx="1728273" cy="516213"/>
            <a:chOff x="3713896" y="3327771"/>
            <a:chExt cx="1650285" cy="516213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14087" y="3327771"/>
              <a:ext cx="1650094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Loo Wei Hua Shawn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13896" y="3597897"/>
              <a:ext cx="1650001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Back End Developer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35376" y="3745823"/>
            <a:ext cx="1728668" cy="516213"/>
            <a:chOff x="3713426" y="3327771"/>
            <a:chExt cx="1650662" cy="516213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Yee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13426" y="3597897"/>
              <a:ext cx="1650001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Back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00788" y="3745823"/>
            <a:ext cx="1727596" cy="603541"/>
            <a:chOff x="3714450" y="3327771"/>
            <a:chExt cx="1649638" cy="603541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Zang Yu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14450" y="3681732"/>
              <a:ext cx="1468389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Front End Developer</a:t>
              </a:r>
            </a:p>
          </p:txBody>
        </p:sp>
      </p:grp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B3FE48B-2AD7-C84F-9206-3600A23E29BD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>
            <a:fillRect/>
          </a:stretch>
        </p:blipFill>
        <p:spPr>
          <a:xfrm>
            <a:off x="3635376" y="1258888"/>
            <a:ext cx="1728192" cy="2339975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D6FF0BA-44CA-3549-9A83-C23FAC6236B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" b="1214"/>
          <a:stretch>
            <a:fillRect/>
          </a:stretch>
        </p:blipFill>
        <p:spPr>
          <a:xfrm>
            <a:off x="6300789" y="1258888"/>
            <a:ext cx="1726668" cy="2339975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29CA0AB-9E2E-5F4F-8769-895E35B7FE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1043608" y="1258740"/>
            <a:ext cx="1727976" cy="2340000"/>
          </a:xfrm>
        </p:spPr>
      </p:pic>
    </p:spTree>
    <p:extLst>
      <p:ext uri="{BB962C8B-B14F-4D97-AF65-F5344CB8AC3E}">
        <p14:creationId xmlns:p14="http://schemas.microsoft.com/office/powerpoint/2010/main" val="317360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34695"/>
            <a:ext cx="9144001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Stakeholders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95292" y="698613"/>
            <a:ext cx="976709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involved?</a:t>
            </a:r>
          </a:p>
        </p:txBody>
      </p:sp>
      <p:pic>
        <p:nvPicPr>
          <p:cNvPr id="1026" name="Picture 2" descr="http://www.steppingstoneslc.com.sg/assets/images/logo/Stepping%20Stones%20Logo%20(Cropped).jpg">
            <a:extLst>
              <a:ext uri="{FF2B5EF4-FFF2-40B4-BE49-F238E27FC236}">
                <a16:creationId xmlns:a16="http://schemas.microsoft.com/office/drawing/2014/main" id="{3D6807D8-E829-4E7C-BAF9-3D0DF60EB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59" y="1491630"/>
            <a:ext cx="4079799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ffphoto.smu.edu.sg/sites/staffphoto.smu.edu.sg/files/styles/100x120/public/staff/4411/lckoh.png?itok=RgzsHQrO">
            <a:extLst>
              <a:ext uri="{FF2B5EF4-FFF2-40B4-BE49-F238E27FC236}">
                <a16:creationId xmlns:a16="http://schemas.microsoft.com/office/drawing/2014/main" id="{406884E6-E091-45D0-8667-741DB9885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520433"/>
            <a:ext cx="1615212" cy="181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E823CA-C885-4F45-9DD5-74058579B120}"/>
              </a:ext>
            </a:extLst>
          </p:cNvPr>
          <p:cNvSpPr txBox="1"/>
          <p:nvPr/>
        </p:nvSpPr>
        <p:spPr>
          <a:xfrm>
            <a:off x="2108298" y="3329955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C771B"/>
                </a:solidFill>
                <a:latin typeface="Trebuchet MS" panose="020B0603020202020204" pitchFamily="34" charset="0"/>
              </a:rPr>
              <a:t>Sponsor</a:t>
            </a:r>
            <a:endParaRPr lang="en-SG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BE3F7F-E6C1-442C-8216-08338890F50B}"/>
              </a:ext>
            </a:extLst>
          </p:cNvPr>
          <p:cNvSpPr txBox="1"/>
          <p:nvPr/>
        </p:nvSpPr>
        <p:spPr>
          <a:xfrm>
            <a:off x="5868144" y="3347497"/>
            <a:ext cx="246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Mrs</a:t>
            </a:r>
            <a:r>
              <a:rPr lang="en-US" sz="1600" b="1" dirty="0">
                <a:solidFill>
                  <a:srgbClr val="EC771B"/>
                </a:solidFill>
                <a:latin typeface="Trebuchet MS" panose="020B0603020202020204" pitchFamily="34" charset="0"/>
              </a:rPr>
              <a:t> Koh Lian Chee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Principal Instructor 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Head</a:t>
            </a:r>
            <a:r>
              <a:rPr lang="en-SG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, Education Outreach</a:t>
            </a:r>
            <a:endParaRPr lang="en-US" sz="12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3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Overview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746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Issues Faced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Problems arises with the current processes</a:t>
            </a:r>
          </a:p>
        </p:txBody>
      </p:sp>
      <p:sp>
        <p:nvSpPr>
          <p:cNvPr id="5" name="Oval 4"/>
          <p:cNvSpPr/>
          <p:nvPr/>
        </p:nvSpPr>
        <p:spPr>
          <a:xfrm>
            <a:off x="787719" y="2346993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2107" y="247825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47664" y="2139702"/>
            <a:ext cx="2932815" cy="923330"/>
            <a:chOff x="1448989" y="1595280"/>
            <a:chExt cx="3030085" cy="923330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Majority of the records are kept in hardcopy, making it difficult to retrieve and manage the required information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Paper Based System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374AAFF-F6C7-4DBE-9135-77BD01304BB8}"/>
              </a:ext>
            </a:extLst>
          </p:cNvPr>
          <p:cNvSpPr txBox="1"/>
          <p:nvPr/>
        </p:nvSpPr>
        <p:spPr>
          <a:xfrm>
            <a:off x="4778516" y="247825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06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73E035B-26BE-4C21-A389-496014CEF735}"/>
              </a:ext>
            </a:extLst>
          </p:cNvPr>
          <p:cNvGrpSpPr/>
          <p:nvPr/>
        </p:nvGrpSpPr>
        <p:grpSpPr>
          <a:xfrm>
            <a:off x="5494073" y="2139702"/>
            <a:ext cx="2932815" cy="1292662"/>
            <a:chOff x="1448989" y="1595280"/>
            <a:chExt cx="3030085" cy="129266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9FA34F-D4FF-4317-9D5A-65C2A525A90D}"/>
                </a:ext>
              </a:extLst>
            </p:cNvPr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Operations by the client, though linked by nature, are now conducted as individual processes, leading to many instances of double effort for the same task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F85E6C-28BC-4A75-9FEC-847BCD46DB4C}"/>
                </a:ext>
              </a:extLst>
            </p:cNvPr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Disintegrated Processes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C404314C-0235-4CEF-9414-E0E26488CA51}"/>
              </a:ext>
            </a:extLst>
          </p:cNvPr>
          <p:cNvSpPr/>
          <p:nvPr/>
        </p:nvSpPr>
        <p:spPr>
          <a:xfrm>
            <a:off x="4806859" y="2346993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Trebuchet MS" panose="020B0603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1BE406-9BCD-4C42-A3F4-FEA87D541E2A}"/>
              </a:ext>
            </a:extLst>
          </p:cNvPr>
          <p:cNvSpPr txBox="1"/>
          <p:nvPr/>
        </p:nvSpPr>
        <p:spPr>
          <a:xfrm>
            <a:off x="4846636" y="247825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28473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Buy or Build?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Why opt for our solution?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5970" y="1018580"/>
          <a:ext cx="8132060" cy="3785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3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Thriving Stones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1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Management Charts (Financial Performances)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 Data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SMS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Scheduling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Payment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488661"/>
                  </a:ext>
                </a:extLst>
              </a:tr>
              <a:tr h="2602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Attendance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0342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Student/Parent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98108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12452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749642"/>
                  </a:ext>
                </a:extLst>
              </a:tr>
              <a:tr h="3158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Reward System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3357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11B2396-6FA5-46BC-BDE3-84267213A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247" y="1054636"/>
            <a:ext cx="2016224" cy="432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9985C0-B7E7-4312-968D-80D328D9A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437" y="1054637"/>
            <a:ext cx="2024594" cy="43204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3C21794-CE86-4C93-B01C-171782A13874}"/>
              </a:ext>
            </a:extLst>
          </p:cNvPr>
          <p:cNvSpPr/>
          <p:nvPr/>
        </p:nvSpPr>
        <p:spPr>
          <a:xfrm>
            <a:off x="3485351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0B7C5-9DA7-487D-80B9-9D9AF559F483}"/>
              </a:ext>
            </a:extLst>
          </p:cNvPr>
          <p:cNvSpPr/>
          <p:nvPr/>
        </p:nvSpPr>
        <p:spPr>
          <a:xfrm>
            <a:off x="3485351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55CDB3-6B2A-403A-979F-A910D908BA4B}"/>
              </a:ext>
            </a:extLst>
          </p:cNvPr>
          <p:cNvSpPr/>
          <p:nvPr/>
        </p:nvSpPr>
        <p:spPr>
          <a:xfrm>
            <a:off x="3485351" y="247686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203CD5-2832-4946-976D-F30CE1D0FA2F}"/>
              </a:ext>
            </a:extLst>
          </p:cNvPr>
          <p:cNvSpPr/>
          <p:nvPr/>
        </p:nvSpPr>
        <p:spPr>
          <a:xfrm>
            <a:off x="3485351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EF96D4-6D78-435D-ABCF-730FCF8DF1BC}"/>
              </a:ext>
            </a:extLst>
          </p:cNvPr>
          <p:cNvSpPr/>
          <p:nvPr/>
        </p:nvSpPr>
        <p:spPr>
          <a:xfrm>
            <a:off x="3485351" y="313207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E85B8-780B-4073-9868-158F944FAF36}"/>
              </a:ext>
            </a:extLst>
          </p:cNvPr>
          <p:cNvSpPr/>
          <p:nvPr/>
        </p:nvSpPr>
        <p:spPr>
          <a:xfrm>
            <a:off x="3485351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0D7A7A-D80F-4142-931B-818B3FE03FC3}"/>
              </a:ext>
            </a:extLst>
          </p:cNvPr>
          <p:cNvSpPr/>
          <p:nvPr/>
        </p:nvSpPr>
        <p:spPr>
          <a:xfrm>
            <a:off x="3485351" y="371083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46CFDB-6D8E-4478-9ED3-E64F6B8DD051}"/>
              </a:ext>
            </a:extLst>
          </p:cNvPr>
          <p:cNvSpPr/>
          <p:nvPr/>
        </p:nvSpPr>
        <p:spPr>
          <a:xfrm>
            <a:off x="3485351" y="398881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5E5F3F-A7F9-4501-9398-4EC2F40A3611}"/>
              </a:ext>
            </a:extLst>
          </p:cNvPr>
          <p:cNvSpPr/>
          <p:nvPr/>
        </p:nvSpPr>
        <p:spPr>
          <a:xfrm>
            <a:off x="3485351" y="429230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853A9E-4DB0-447C-8C09-315F22FF6761}"/>
              </a:ext>
            </a:extLst>
          </p:cNvPr>
          <p:cNvSpPr/>
          <p:nvPr/>
        </p:nvSpPr>
        <p:spPr>
          <a:xfrm>
            <a:off x="5501577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164FF3-2DB0-4815-B150-3629F8089768}"/>
              </a:ext>
            </a:extLst>
          </p:cNvPr>
          <p:cNvSpPr/>
          <p:nvPr/>
        </p:nvSpPr>
        <p:spPr>
          <a:xfrm>
            <a:off x="5501577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27FE3E-9AD5-45DE-B30D-62EF3FD06D07}"/>
              </a:ext>
            </a:extLst>
          </p:cNvPr>
          <p:cNvSpPr/>
          <p:nvPr/>
        </p:nvSpPr>
        <p:spPr>
          <a:xfrm>
            <a:off x="5500220" y="2462665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B0F17D-3456-4824-BE6D-22DE29D2187A}"/>
              </a:ext>
            </a:extLst>
          </p:cNvPr>
          <p:cNvSpPr/>
          <p:nvPr/>
        </p:nvSpPr>
        <p:spPr>
          <a:xfrm>
            <a:off x="5501577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CE4B65-79E6-4365-8CD1-1B0E4E8A9F99}"/>
              </a:ext>
            </a:extLst>
          </p:cNvPr>
          <p:cNvSpPr/>
          <p:nvPr/>
        </p:nvSpPr>
        <p:spPr>
          <a:xfrm>
            <a:off x="5501577" y="313785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F172CC4-FBB3-494B-8A2F-8D9DD1BAF19D}"/>
              </a:ext>
            </a:extLst>
          </p:cNvPr>
          <p:cNvSpPr/>
          <p:nvPr/>
        </p:nvSpPr>
        <p:spPr>
          <a:xfrm>
            <a:off x="5501577" y="341871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A7AD1B-9AA9-4A7D-A2ED-9DFE4C6698BA}"/>
              </a:ext>
            </a:extLst>
          </p:cNvPr>
          <p:cNvSpPr/>
          <p:nvPr/>
        </p:nvSpPr>
        <p:spPr>
          <a:xfrm>
            <a:off x="5501577" y="369248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C50FBF4-06D1-45C9-8D9C-015087A7DC41}"/>
              </a:ext>
            </a:extLst>
          </p:cNvPr>
          <p:cNvSpPr/>
          <p:nvPr/>
        </p:nvSpPr>
        <p:spPr>
          <a:xfrm>
            <a:off x="5501577" y="398090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8BA922-ACBA-4189-BD50-62DB78E66321}"/>
              </a:ext>
            </a:extLst>
          </p:cNvPr>
          <p:cNvSpPr/>
          <p:nvPr/>
        </p:nvSpPr>
        <p:spPr>
          <a:xfrm>
            <a:off x="5501577" y="426932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34BA62-9986-43E1-B3EC-F966ABC99235}"/>
              </a:ext>
            </a:extLst>
          </p:cNvPr>
          <p:cNvSpPr/>
          <p:nvPr/>
        </p:nvSpPr>
        <p:spPr>
          <a:xfrm>
            <a:off x="5501577" y="458797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733A5A-22D5-43B3-898B-AC19AD455675}"/>
              </a:ext>
            </a:extLst>
          </p:cNvPr>
          <p:cNvSpPr/>
          <p:nvPr/>
        </p:nvSpPr>
        <p:spPr>
          <a:xfrm>
            <a:off x="7589807" y="1666653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437BB3-0638-439D-88B9-124E53047B3B}"/>
              </a:ext>
            </a:extLst>
          </p:cNvPr>
          <p:cNvSpPr/>
          <p:nvPr/>
        </p:nvSpPr>
        <p:spPr>
          <a:xfrm>
            <a:off x="7589807" y="210443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67E2F65-F51C-45E9-AA3E-78F56523E5F4}"/>
              </a:ext>
            </a:extLst>
          </p:cNvPr>
          <p:cNvSpPr/>
          <p:nvPr/>
        </p:nvSpPr>
        <p:spPr>
          <a:xfrm>
            <a:off x="7589807" y="247686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B41C863-EC8D-45D9-9E0B-5DF9252893AB}"/>
              </a:ext>
            </a:extLst>
          </p:cNvPr>
          <p:cNvSpPr/>
          <p:nvPr/>
        </p:nvSpPr>
        <p:spPr>
          <a:xfrm>
            <a:off x="7589807" y="280952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07723D4-2363-4669-BC6C-183816ACE209}"/>
              </a:ext>
            </a:extLst>
          </p:cNvPr>
          <p:cNvSpPr/>
          <p:nvPr/>
        </p:nvSpPr>
        <p:spPr>
          <a:xfrm>
            <a:off x="7589807" y="314161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6783C9-9ABE-4AAE-8F1D-94D76172F6C1}"/>
              </a:ext>
            </a:extLst>
          </p:cNvPr>
          <p:cNvSpPr/>
          <p:nvPr/>
        </p:nvSpPr>
        <p:spPr>
          <a:xfrm>
            <a:off x="7591349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15938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8228</TotalTime>
  <Words>1710</Words>
  <Application>Microsoft Office PowerPoint</Application>
  <PresentationFormat>On-screen Show (16:9)</PresentationFormat>
  <Paragraphs>583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 Unicode MS</vt:lpstr>
      <vt:lpstr>맑은 고딕</vt:lpstr>
      <vt:lpstr>Arial</vt:lpstr>
      <vt:lpstr>Maiandra GD</vt:lpstr>
      <vt:lpstr>Trebuchet MS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TANG Hui Xin</cp:lastModifiedBy>
  <cp:revision>266</cp:revision>
  <dcterms:created xsi:type="dcterms:W3CDTF">2016-12-05T23:26:54Z</dcterms:created>
  <dcterms:modified xsi:type="dcterms:W3CDTF">2018-08-16T15:55:37Z</dcterms:modified>
</cp:coreProperties>
</file>